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8" r:id="rId1"/>
  </p:sldMasterIdLst>
  <p:notesMasterIdLst>
    <p:notesMasterId r:id="rId31"/>
  </p:notesMasterIdLst>
  <p:sldIdLst>
    <p:sldId id="256" r:id="rId2"/>
    <p:sldId id="257" r:id="rId3"/>
    <p:sldId id="258" r:id="rId4"/>
    <p:sldId id="259" r:id="rId5"/>
    <p:sldId id="261" r:id="rId6"/>
    <p:sldId id="262" r:id="rId7"/>
    <p:sldId id="281" r:id="rId8"/>
    <p:sldId id="266" r:id="rId9"/>
    <p:sldId id="260" r:id="rId10"/>
    <p:sldId id="263" r:id="rId11"/>
    <p:sldId id="264" r:id="rId12"/>
    <p:sldId id="265" r:id="rId13"/>
    <p:sldId id="280" r:id="rId14"/>
    <p:sldId id="289" r:id="rId15"/>
    <p:sldId id="270" r:id="rId16"/>
    <p:sldId id="288" r:id="rId17"/>
    <p:sldId id="268" r:id="rId18"/>
    <p:sldId id="274" r:id="rId19"/>
    <p:sldId id="282" r:id="rId20"/>
    <p:sldId id="283" r:id="rId21"/>
    <p:sldId id="285" r:id="rId22"/>
    <p:sldId id="273" r:id="rId23"/>
    <p:sldId id="269" r:id="rId24"/>
    <p:sldId id="267" r:id="rId25"/>
    <p:sldId id="286" r:id="rId26"/>
    <p:sldId id="276" r:id="rId27"/>
    <p:sldId id="278" r:id="rId28"/>
    <p:sldId id="279" r:id="rId29"/>
    <p:sldId id="277"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447"/>
    <p:restoredTop sz="96327"/>
  </p:normalViewPr>
  <p:slideViewPr>
    <p:cSldViewPr snapToGrid="0" snapToObjects="1">
      <p:cViewPr varScale="1">
        <p:scale>
          <a:sx n="96" d="100"/>
          <a:sy n="96" d="100"/>
        </p:scale>
        <p:origin x="22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C78D76-9D04-8F45-8B84-3364CEB7EDEF}" type="datetimeFigureOut">
              <a:rPr lang="en-US" smtClean="0"/>
              <a:t>1/7/20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14AA5E-D8E7-5440-9E89-4871B37EDF6C}" type="slidenum">
              <a:rPr lang="en-US" smtClean="0"/>
              <a:t>‹#›</a:t>
            </a:fld>
            <a:endParaRPr lang="en-US"/>
          </a:p>
        </p:txBody>
      </p:sp>
    </p:spTree>
    <p:extLst>
      <p:ext uri="{BB962C8B-B14F-4D97-AF65-F5344CB8AC3E}">
        <p14:creationId xmlns:p14="http://schemas.microsoft.com/office/powerpoint/2010/main" val="28487066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50973654-2518-9846-B0EF-5CE439AB8A9C}" type="datetime1">
              <a:rPr lang="en-CA" smtClean="0"/>
              <a:t>2020-01-07</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en-US"/>
              <a:t>Your Website/Copyright/Contact Info in Footer</a:t>
            </a: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0000D316-C5CE-3F4A-9F68-0EEBCF014C4E}" type="slidenum">
              <a:rPr lang="en-US" smtClean="0"/>
              <a:t>‹#›</a:t>
            </a:fld>
            <a:endParaRPr lang="en-US"/>
          </a:p>
        </p:txBody>
      </p:sp>
    </p:spTree>
    <p:extLst>
      <p:ext uri="{BB962C8B-B14F-4D97-AF65-F5344CB8AC3E}">
        <p14:creationId xmlns:p14="http://schemas.microsoft.com/office/powerpoint/2010/main" val="2891994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4C8790-8995-5943-A294-7A67E373E843}" type="datetime1">
              <a:rPr lang="en-CA" smtClean="0"/>
              <a:t>2020-01-07</a:t>
            </a:fld>
            <a:endParaRPr lang="en-US"/>
          </a:p>
        </p:txBody>
      </p:sp>
      <p:sp>
        <p:nvSpPr>
          <p:cNvPr id="5" name="Footer Placeholder 4"/>
          <p:cNvSpPr>
            <a:spLocks noGrp="1"/>
          </p:cNvSpPr>
          <p:nvPr>
            <p:ph type="ftr" sz="quarter" idx="11"/>
          </p:nvPr>
        </p:nvSpPr>
        <p:spPr/>
        <p:txBody>
          <a:bodyPr/>
          <a:lstStyle/>
          <a:p>
            <a:r>
              <a:rPr lang="en-US"/>
              <a:t>Your Website/Copyright/Contact Info in Footer</a:t>
            </a:r>
          </a:p>
        </p:txBody>
      </p:sp>
      <p:sp>
        <p:nvSpPr>
          <p:cNvPr id="6" name="Slide Number Placeholder 5"/>
          <p:cNvSpPr>
            <a:spLocks noGrp="1"/>
          </p:cNvSpPr>
          <p:nvPr>
            <p:ph type="sldNum" sz="quarter" idx="12"/>
          </p:nvPr>
        </p:nvSpPr>
        <p:spPr/>
        <p:txBody>
          <a:bodyPr/>
          <a:lstStyle/>
          <a:p>
            <a:fld id="{0000D316-C5CE-3F4A-9F68-0EEBCF014C4E}" type="slidenum">
              <a:rPr lang="en-US" smtClean="0"/>
              <a:t>‹#›</a:t>
            </a:fld>
            <a:endParaRPr lang="en-US"/>
          </a:p>
        </p:txBody>
      </p:sp>
    </p:spTree>
    <p:extLst>
      <p:ext uri="{BB962C8B-B14F-4D97-AF65-F5344CB8AC3E}">
        <p14:creationId xmlns:p14="http://schemas.microsoft.com/office/powerpoint/2010/main" val="2155345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5F8D4282-A9C3-CF42-94A5-49A8CB752CD0}" type="datetime1">
              <a:rPr lang="en-CA" smtClean="0"/>
              <a:t>2020-01-07</a:t>
            </a:fld>
            <a:endParaRPr lang="en-US"/>
          </a:p>
        </p:txBody>
      </p:sp>
      <p:sp>
        <p:nvSpPr>
          <p:cNvPr id="5" name="Footer Placeholder 4"/>
          <p:cNvSpPr>
            <a:spLocks noGrp="1"/>
          </p:cNvSpPr>
          <p:nvPr>
            <p:ph type="ftr" sz="quarter" idx="11"/>
          </p:nvPr>
        </p:nvSpPr>
        <p:spPr>
          <a:xfrm>
            <a:off x="774923" y="5951811"/>
            <a:ext cx="7896279" cy="365125"/>
          </a:xfrm>
        </p:spPr>
        <p:txBody>
          <a:bodyPr/>
          <a:lstStyle/>
          <a:p>
            <a:r>
              <a:rPr lang="en-US"/>
              <a:t>Your Website/Copyright/Contact Info in Footer</a:t>
            </a: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0000D316-C5CE-3F4A-9F68-0EEBCF014C4E}" type="slidenum">
              <a:rPr lang="en-US" smtClean="0"/>
              <a:t>‹#›</a:t>
            </a:fld>
            <a:endParaRPr lang="en-US"/>
          </a:p>
        </p:txBody>
      </p:sp>
    </p:spTree>
    <p:extLst>
      <p:ext uri="{BB962C8B-B14F-4D97-AF65-F5344CB8AC3E}">
        <p14:creationId xmlns:p14="http://schemas.microsoft.com/office/powerpoint/2010/main" val="1438249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FF9AB2-15D8-8C4D-949F-ED32598712BA}" type="datetime1">
              <a:rPr lang="en-CA" smtClean="0"/>
              <a:t>2020-01-07</a:t>
            </a:fld>
            <a:endParaRPr lang="en-US"/>
          </a:p>
        </p:txBody>
      </p:sp>
      <p:sp>
        <p:nvSpPr>
          <p:cNvPr id="5" name="Footer Placeholder 4"/>
          <p:cNvSpPr>
            <a:spLocks noGrp="1"/>
          </p:cNvSpPr>
          <p:nvPr>
            <p:ph type="ftr" sz="quarter" idx="11"/>
          </p:nvPr>
        </p:nvSpPr>
        <p:spPr/>
        <p:txBody>
          <a:bodyPr/>
          <a:lstStyle/>
          <a:p>
            <a:r>
              <a:rPr lang="en-US"/>
              <a:t>Your Website/Copyright/Contact Info in Footer</a:t>
            </a:r>
          </a:p>
        </p:txBody>
      </p:sp>
      <p:sp>
        <p:nvSpPr>
          <p:cNvPr id="6" name="Slide Number Placeholder 5"/>
          <p:cNvSpPr>
            <a:spLocks noGrp="1"/>
          </p:cNvSpPr>
          <p:nvPr>
            <p:ph type="sldNum" sz="quarter" idx="12"/>
          </p:nvPr>
        </p:nvSpPr>
        <p:spPr>
          <a:xfrm>
            <a:off x="10558300" y="5956137"/>
            <a:ext cx="1052508" cy="365125"/>
          </a:xfrm>
        </p:spPr>
        <p:txBody>
          <a:bodyPr/>
          <a:lstStyle/>
          <a:p>
            <a:fld id="{0000D316-C5CE-3F4A-9F68-0EEBCF014C4E}" type="slidenum">
              <a:rPr lang="en-US" smtClean="0"/>
              <a:t>‹#›</a:t>
            </a:fld>
            <a:endParaRPr lang="en-US"/>
          </a:p>
        </p:txBody>
      </p:sp>
    </p:spTree>
    <p:extLst>
      <p:ext uri="{BB962C8B-B14F-4D97-AF65-F5344CB8AC3E}">
        <p14:creationId xmlns:p14="http://schemas.microsoft.com/office/powerpoint/2010/main" val="546859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11F02093-B717-A642-8944-60939E214BA0}" type="datetime1">
              <a:rPr lang="en-CA" smtClean="0"/>
              <a:t>2020-01-07</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n-US"/>
              <a:t>Your Website/Copyright/Contact Info in Footer</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0000D316-C5CE-3F4A-9F68-0EEBCF014C4E}" type="slidenum">
              <a:rPr lang="en-US" smtClean="0"/>
              <a:t>‹#›</a:t>
            </a:fld>
            <a:endParaRPr lang="en-US"/>
          </a:p>
        </p:txBody>
      </p:sp>
    </p:spTree>
    <p:extLst>
      <p:ext uri="{BB962C8B-B14F-4D97-AF65-F5344CB8AC3E}">
        <p14:creationId xmlns:p14="http://schemas.microsoft.com/office/powerpoint/2010/main" val="2253459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0744D9-A902-DC41-873E-CCD5678D8BF5}" type="datetime1">
              <a:rPr lang="en-CA" smtClean="0"/>
              <a:t>2020-01-07</a:t>
            </a:fld>
            <a:endParaRPr lang="en-US"/>
          </a:p>
        </p:txBody>
      </p:sp>
      <p:sp>
        <p:nvSpPr>
          <p:cNvPr id="6" name="Footer Placeholder 5"/>
          <p:cNvSpPr>
            <a:spLocks noGrp="1"/>
          </p:cNvSpPr>
          <p:nvPr>
            <p:ph type="ftr" sz="quarter" idx="11"/>
          </p:nvPr>
        </p:nvSpPr>
        <p:spPr/>
        <p:txBody>
          <a:bodyPr/>
          <a:lstStyle/>
          <a:p>
            <a:r>
              <a:rPr lang="en-US"/>
              <a:t>Your Website/Copyright/Contact Info in Footer</a:t>
            </a:r>
          </a:p>
        </p:txBody>
      </p:sp>
      <p:sp>
        <p:nvSpPr>
          <p:cNvPr id="7" name="Slide Number Placeholder 6"/>
          <p:cNvSpPr>
            <a:spLocks noGrp="1"/>
          </p:cNvSpPr>
          <p:nvPr>
            <p:ph type="sldNum" sz="quarter" idx="12"/>
          </p:nvPr>
        </p:nvSpPr>
        <p:spPr/>
        <p:txBody>
          <a:bodyPr/>
          <a:lstStyle/>
          <a:p>
            <a:fld id="{0000D316-C5CE-3F4A-9F68-0EEBCF014C4E}" type="slidenum">
              <a:rPr lang="en-US" smtClean="0"/>
              <a:t>‹#›</a:t>
            </a:fld>
            <a:endParaRPr lang="en-US"/>
          </a:p>
        </p:txBody>
      </p:sp>
    </p:spTree>
    <p:extLst>
      <p:ext uri="{BB962C8B-B14F-4D97-AF65-F5344CB8AC3E}">
        <p14:creationId xmlns:p14="http://schemas.microsoft.com/office/powerpoint/2010/main" val="3312001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779F2F4-C749-784A-8C78-3F4FEA08079D}" type="datetime1">
              <a:rPr lang="en-CA" smtClean="0"/>
              <a:t>2020-01-07</a:t>
            </a:fld>
            <a:endParaRPr lang="en-US"/>
          </a:p>
        </p:txBody>
      </p:sp>
      <p:sp>
        <p:nvSpPr>
          <p:cNvPr id="8" name="Footer Placeholder 7"/>
          <p:cNvSpPr>
            <a:spLocks noGrp="1"/>
          </p:cNvSpPr>
          <p:nvPr>
            <p:ph type="ftr" sz="quarter" idx="11"/>
          </p:nvPr>
        </p:nvSpPr>
        <p:spPr/>
        <p:txBody>
          <a:bodyPr/>
          <a:lstStyle/>
          <a:p>
            <a:r>
              <a:rPr lang="en-US"/>
              <a:t>Your Website/Copyright/Contact Info in Footer</a:t>
            </a:r>
          </a:p>
        </p:txBody>
      </p:sp>
      <p:sp>
        <p:nvSpPr>
          <p:cNvPr id="9" name="Slide Number Placeholder 8"/>
          <p:cNvSpPr>
            <a:spLocks noGrp="1"/>
          </p:cNvSpPr>
          <p:nvPr>
            <p:ph type="sldNum" sz="quarter" idx="12"/>
          </p:nvPr>
        </p:nvSpPr>
        <p:spPr/>
        <p:txBody>
          <a:bodyPr/>
          <a:lstStyle/>
          <a:p>
            <a:fld id="{0000D316-C5CE-3F4A-9F68-0EEBCF014C4E}" type="slidenum">
              <a:rPr lang="en-US" smtClean="0"/>
              <a:t>‹#›</a:t>
            </a:fld>
            <a:endParaRPr lang="en-US"/>
          </a:p>
        </p:txBody>
      </p:sp>
    </p:spTree>
    <p:extLst>
      <p:ext uri="{BB962C8B-B14F-4D97-AF65-F5344CB8AC3E}">
        <p14:creationId xmlns:p14="http://schemas.microsoft.com/office/powerpoint/2010/main" val="3491834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9191E15-4FC0-2E47-8057-0435BE8DBEB2}" type="datetime1">
              <a:rPr lang="en-CA" smtClean="0"/>
              <a:t>2020-01-07</a:t>
            </a:fld>
            <a:endParaRPr lang="en-US"/>
          </a:p>
        </p:txBody>
      </p:sp>
      <p:sp>
        <p:nvSpPr>
          <p:cNvPr id="4" name="Footer Placeholder 3"/>
          <p:cNvSpPr>
            <a:spLocks noGrp="1"/>
          </p:cNvSpPr>
          <p:nvPr>
            <p:ph type="ftr" sz="quarter" idx="11"/>
          </p:nvPr>
        </p:nvSpPr>
        <p:spPr/>
        <p:txBody>
          <a:bodyPr/>
          <a:lstStyle/>
          <a:p>
            <a:r>
              <a:rPr lang="en-US"/>
              <a:t>Your Website/Copyright/Contact Info in Footer</a:t>
            </a:r>
          </a:p>
        </p:txBody>
      </p:sp>
      <p:sp>
        <p:nvSpPr>
          <p:cNvPr id="5" name="Slide Number Placeholder 4"/>
          <p:cNvSpPr>
            <a:spLocks noGrp="1"/>
          </p:cNvSpPr>
          <p:nvPr>
            <p:ph type="sldNum" sz="quarter" idx="12"/>
          </p:nvPr>
        </p:nvSpPr>
        <p:spPr/>
        <p:txBody>
          <a:bodyPr/>
          <a:lstStyle/>
          <a:p>
            <a:fld id="{0000D316-C5CE-3F4A-9F68-0EEBCF014C4E}" type="slidenum">
              <a:rPr lang="en-US" smtClean="0"/>
              <a:t>‹#›</a:t>
            </a:fld>
            <a:endParaRPr lang="en-US"/>
          </a:p>
        </p:txBody>
      </p:sp>
    </p:spTree>
    <p:extLst>
      <p:ext uri="{BB962C8B-B14F-4D97-AF65-F5344CB8AC3E}">
        <p14:creationId xmlns:p14="http://schemas.microsoft.com/office/powerpoint/2010/main" val="3687351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489AB6-2282-7145-BBAE-B1CF4C27EAE5}" type="datetime1">
              <a:rPr lang="en-CA" smtClean="0"/>
              <a:t>2020-01-07</a:t>
            </a:fld>
            <a:endParaRPr lang="en-US"/>
          </a:p>
        </p:txBody>
      </p:sp>
      <p:sp>
        <p:nvSpPr>
          <p:cNvPr id="3" name="Footer Placeholder 2"/>
          <p:cNvSpPr>
            <a:spLocks noGrp="1"/>
          </p:cNvSpPr>
          <p:nvPr>
            <p:ph type="ftr" sz="quarter" idx="11"/>
          </p:nvPr>
        </p:nvSpPr>
        <p:spPr/>
        <p:txBody>
          <a:bodyPr/>
          <a:lstStyle/>
          <a:p>
            <a:r>
              <a:rPr lang="en-US"/>
              <a:t>Your Website/Copyright/Contact Info in Footer</a:t>
            </a:r>
          </a:p>
        </p:txBody>
      </p:sp>
      <p:sp>
        <p:nvSpPr>
          <p:cNvPr id="4" name="Slide Number Placeholder 3"/>
          <p:cNvSpPr>
            <a:spLocks noGrp="1"/>
          </p:cNvSpPr>
          <p:nvPr>
            <p:ph type="sldNum" sz="quarter" idx="12"/>
          </p:nvPr>
        </p:nvSpPr>
        <p:spPr/>
        <p:txBody>
          <a:bodyPr/>
          <a:lstStyle/>
          <a:p>
            <a:fld id="{0000D316-C5CE-3F4A-9F68-0EEBCF014C4E}" type="slidenum">
              <a:rPr lang="en-US" smtClean="0"/>
              <a:t>‹#›</a:t>
            </a:fld>
            <a:endParaRPr lang="en-US"/>
          </a:p>
        </p:txBody>
      </p:sp>
    </p:spTree>
    <p:extLst>
      <p:ext uri="{BB962C8B-B14F-4D97-AF65-F5344CB8AC3E}">
        <p14:creationId xmlns:p14="http://schemas.microsoft.com/office/powerpoint/2010/main" val="1151311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2D48044-00A0-584E-BF07-96619B31802A}" type="datetime1">
              <a:rPr lang="en-CA" smtClean="0"/>
              <a:t>2020-01-07</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en-US"/>
              <a:t>Your Website/Copyright/Contact Info in Footer</a:t>
            </a: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0000D316-C5CE-3F4A-9F68-0EEBCF014C4E}" type="slidenum">
              <a:rPr lang="en-US" smtClean="0"/>
              <a:t>‹#›</a:t>
            </a:fld>
            <a:endParaRPr lang="en-US"/>
          </a:p>
        </p:txBody>
      </p:sp>
    </p:spTree>
    <p:extLst>
      <p:ext uri="{BB962C8B-B14F-4D97-AF65-F5344CB8AC3E}">
        <p14:creationId xmlns:p14="http://schemas.microsoft.com/office/powerpoint/2010/main" val="4225710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7B4D81E-C309-A744-9D46-F512C817FBED}" type="datetime1">
              <a:rPr lang="en-CA" smtClean="0"/>
              <a:t>2020-01-07</a:t>
            </a:fld>
            <a:endParaRPr lang="en-US"/>
          </a:p>
        </p:txBody>
      </p:sp>
      <p:sp>
        <p:nvSpPr>
          <p:cNvPr id="6" name="Footer Placeholder 5"/>
          <p:cNvSpPr>
            <a:spLocks noGrp="1"/>
          </p:cNvSpPr>
          <p:nvPr>
            <p:ph type="ftr" sz="quarter" idx="11"/>
          </p:nvPr>
        </p:nvSpPr>
        <p:spPr/>
        <p:txBody>
          <a:bodyPr/>
          <a:lstStyle/>
          <a:p>
            <a:r>
              <a:rPr lang="en-US"/>
              <a:t>Your Website/Copyright/Contact Info in Footer</a:t>
            </a:r>
          </a:p>
        </p:txBody>
      </p:sp>
      <p:sp>
        <p:nvSpPr>
          <p:cNvPr id="7" name="Slide Number Placeholder 6"/>
          <p:cNvSpPr>
            <a:spLocks noGrp="1"/>
          </p:cNvSpPr>
          <p:nvPr>
            <p:ph type="sldNum" sz="quarter" idx="12"/>
          </p:nvPr>
        </p:nvSpPr>
        <p:spPr/>
        <p:txBody>
          <a:bodyPr/>
          <a:lstStyle/>
          <a:p>
            <a:fld id="{0000D316-C5CE-3F4A-9F68-0EEBCF014C4E}" type="slidenum">
              <a:rPr lang="en-US" smtClean="0"/>
              <a:t>‹#›</a:t>
            </a:fld>
            <a:endParaRPr lang="en-US"/>
          </a:p>
        </p:txBody>
      </p:sp>
    </p:spTree>
    <p:extLst>
      <p:ext uri="{BB962C8B-B14F-4D97-AF65-F5344CB8AC3E}">
        <p14:creationId xmlns:p14="http://schemas.microsoft.com/office/powerpoint/2010/main" val="258872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340E6992-BCF3-2A4E-883C-F83255D4EB01}" type="datetime1">
              <a:rPr lang="en-CA" smtClean="0"/>
              <a:t>2020-01-07</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r>
              <a:rPr lang="en-US"/>
              <a:t>Your Website/Copyright/Contact Info in Footer</a:t>
            </a: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0000D316-C5CE-3F4A-9F68-0EEBCF014C4E}"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719586759"/>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hf sldNum="0" hd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caringsafely.org/" TargetMode="External"/><Relationship Id="rId2" Type="http://schemas.openxmlformats.org/officeDocument/2006/relationships/hyperlink" Target="https://www.counseling.org/docs/trauma-disaster/fact-sheet-9---vicarious-trauma.pdf" TargetMode="External"/><Relationship Id="rId1" Type="http://schemas.openxmlformats.org/officeDocument/2006/relationships/slideLayout" Target="../slideLayouts/slideLayout2.xml"/><Relationship Id="rId6" Type="http://schemas.openxmlformats.org/officeDocument/2006/relationships/hyperlink" Target="https://www.who.int/mental_health/evidence/burn-out/en/" TargetMode="External"/><Relationship Id="rId5" Type="http://schemas.openxmlformats.org/officeDocument/2006/relationships/hyperlink" Target="https://proqol.org/uploads/ProQOL_5_English_Self-Score.pdf" TargetMode="External"/><Relationship Id="rId4" Type="http://schemas.openxmlformats.org/officeDocument/2006/relationships/hyperlink" Target="https://www.merriam-webster.com/dictionary/compassion%20fatigu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95BF4-2DA2-8347-85FF-1F1209C69CD5}"/>
              </a:ext>
            </a:extLst>
          </p:cNvPr>
          <p:cNvSpPr>
            <a:spLocks noGrp="1"/>
          </p:cNvSpPr>
          <p:nvPr>
            <p:ph type="ctrTitle"/>
          </p:nvPr>
        </p:nvSpPr>
        <p:spPr/>
        <p:txBody>
          <a:bodyPr/>
          <a:lstStyle/>
          <a:p>
            <a:r>
              <a:rPr lang="en-US" dirty="0"/>
              <a:t>Title of Training</a:t>
            </a:r>
          </a:p>
        </p:txBody>
      </p:sp>
      <p:sp>
        <p:nvSpPr>
          <p:cNvPr id="3" name="Subtitle 2">
            <a:extLst>
              <a:ext uri="{FF2B5EF4-FFF2-40B4-BE49-F238E27FC236}">
                <a16:creationId xmlns:a16="http://schemas.microsoft.com/office/drawing/2014/main" id="{E5AEE7B4-511A-4F42-814C-266976B7A233}"/>
              </a:ext>
            </a:extLst>
          </p:cNvPr>
          <p:cNvSpPr>
            <a:spLocks noGrp="1"/>
          </p:cNvSpPr>
          <p:nvPr>
            <p:ph type="subTitle" idx="1"/>
          </p:nvPr>
        </p:nvSpPr>
        <p:spPr/>
        <p:txBody>
          <a:bodyPr/>
          <a:lstStyle/>
          <a:p>
            <a:r>
              <a:rPr lang="en-US" dirty="0"/>
              <a:t>Format of Training (Class/Workshop/Presentation)</a:t>
            </a:r>
          </a:p>
        </p:txBody>
      </p:sp>
      <p:sp>
        <p:nvSpPr>
          <p:cNvPr id="5" name="Footer Placeholder 4">
            <a:extLst>
              <a:ext uri="{FF2B5EF4-FFF2-40B4-BE49-F238E27FC236}">
                <a16:creationId xmlns:a16="http://schemas.microsoft.com/office/drawing/2014/main" id="{093E1467-A84E-8049-AD2C-05506DAB4950}"/>
              </a:ext>
            </a:extLst>
          </p:cNvPr>
          <p:cNvSpPr>
            <a:spLocks noGrp="1"/>
          </p:cNvSpPr>
          <p:nvPr>
            <p:ph type="ftr" sz="quarter" idx="11"/>
          </p:nvPr>
        </p:nvSpPr>
        <p:spPr/>
        <p:txBody>
          <a:bodyPr/>
          <a:lstStyle/>
          <a:p>
            <a:r>
              <a:rPr lang="en-US"/>
              <a:t>Your Website/Copyright/Contact Info in Footer</a:t>
            </a:r>
          </a:p>
        </p:txBody>
      </p:sp>
      <p:sp>
        <p:nvSpPr>
          <p:cNvPr id="4" name="TextBox 3">
            <a:extLst>
              <a:ext uri="{FF2B5EF4-FFF2-40B4-BE49-F238E27FC236}">
                <a16:creationId xmlns:a16="http://schemas.microsoft.com/office/drawing/2014/main" id="{EEECCBFD-C4DF-4B4E-BF27-C9F3C9B60FD9}"/>
              </a:ext>
            </a:extLst>
          </p:cNvPr>
          <p:cNvSpPr txBox="1"/>
          <p:nvPr/>
        </p:nvSpPr>
        <p:spPr>
          <a:xfrm>
            <a:off x="934278" y="3846443"/>
            <a:ext cx="10247244" cy="923330"/>
          </a:xfrm>
          <a:prstGeom prst="rect">
            <a:avLst/>
          </a:prstGeom>
          <a:noFill/>
        </p:spPr>
        <p:txBody>
          <a:bodyPr wrap="square" rtlCol="0">
            <a:spAutoFit/>
          </a:bodyPr>
          <a:lstStyle/>
          <a:p>
            <a:r>
              <a:rPr lang="en-US" dirty="0">
                <a:solidFill>
                  <a:schemeClr val="bg1"/>
                </a:solidFill>
              </a:rPr>
              <a:t>Presented by:  Name and Credentials</a:t>
            </a:r>
          </a:p>
          <a:p>
            <a:r>
              <a:rPr lang="en-US" dirty="0">
                <a:solidFill>
                  <a:schemeClr val="bg1"/>
                </a:solidFill>
              </a:rPr>
              <a:t>Compassion Fatigue Educator</a:t>
            </a:r>
          </a:p>
          <a:p>
            <a:r>
              <a:rPr lang="en-US" dirty="0">
                <a:solidFill>
                  <a:schemeClr val="bg1"/>
                </a:solidFill>
              </a:rPr>
              <a:t>Name of Practice or Company (optional)</a:t>
            </a:r>
          </a:p>
        </p:txBody>
      </p:sp>
    </p:spTree>
    <p:extLst>
      <p:ext uri="{BB962C8B-B14F-4D97-AF65-F5344CB8AC3E}">
        <p14:creationId xmlns:p14="http://schemas.microsoft.com/office/powerpoint/2010/main" val="738977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211B1-EFBA-7945-AC9C-8B89E23277ED}"/>
              </a:ext>
            </a:extLst>
          </p:cNvPr>
          <p:cNvSpPr>
            <a:spLocks noGrp="1"/>
          </p:cNvSpPr>
          <p:nvPr>
            <p:ph type="title"/>
          </p:nvPr>
        </p:nvSpPr>
        <p:spPr/>
        <p:txBody>
          <a:bodyPr>
            <a:normAutofit/>
          </a:bodyPr>
          <a:lstStyle/>
          <a:p>
            <a:r>
              <a:rPr lang="en-US" dirty="0"/>
              <a:t>Vicarious Trauma:  American counselling association definition</a:t>
            </a:r>
          </a:p>
        </p:txBody>
      </p:sp>
      <p:sp>
        <p:nvSpPr>
          <p:cNvPr id="3" name="Content Placeholder 2">
            <a:extLst>
              <a:ext uri="{FF2B5EF4-FFF2-40B4-BE49-F238E27FC236}">
                <a16:creationId xmlns:a16="http://schemas.microsoft.com/office/drawing/2014/main" id="{CFDDDE9A-F2C5-6942-9573-1F4B1D2E2520}"/>
              </a:ext>
            </a:extLst>
          </p:cNvPr>
          <p:cNvSpPr>
            <a:spLocks noGrp="1"/>
          </p:cNvSpPr>
          <p:nvPr>
            <p:ph idx="1"/>
          </p:nvPr>
        </p:nvSpPr>
        <p:spPr/>
        <p:txBody>
          <a:bodyPr>
            <a:normAutofit/>
          </a:bodyPr>
          <a:lstStyle/>
          <a:p>
            <a:pPr marL="0" indent="0">
              <a:buNone/>
            </a:pPr>
            <a:r>
              <a:rPr lang="en-US" i="1" dirty="0">
                <a:latin typeface="Constantia" panose="02030602050306030303" pitchFamily="18" charset="0"/>
              </a:rPr>
              <a:t>“</a:t>
            </a:r>
            <a:r>
              <a:rPr lang="en-CA" i="1" dirty="0">
                <a:latin typeface="Constantia" panose="02030602050306030303" pitchFamily="18" charset="0"/>
              </a:rPr>
              <a:t>Vicarious trauma is the emotional residue of exposure that counselors have from working with people as they are hearing their trauma stories and become witnesses to the pain, fear, and terror that trauma survivors have endured.”</a:t>
            </a:r>
          </a:p>
          <a:p>
            <a:pPr marL="0" indent="0">
              <a:buNone/>
            </a:pPr>
            <a:endParaRPr lang="en-CA" i="1" dirty="0">
              <a:latin typeface="Constantia" panose="02030602050306030303" pitchFamily="18" charset="0"/>
            </a:endParaRPr>
          </a:p>
          <a:p>
            <a:pPr marL="0" indent="0">
              <a:buNone/>
            </a:pPr>
            <a:r>
              <a:rPr lang="en-CA" i="1" dirty="0">
                <a:latin typeface="Constantia" panose="02030602050306030303" pitchFamily="18" charset="0"/>
              </a:rPr>
              <a:t>“a state of tension and preoccupation of the stories/trauma experiences described by clients. This tension and preoccupation might be experienced”</a:t>
            </a:r>
            <a:endParaRPr lang="en-US" i="1" dirty="0">
              <a:latin typeface="Constantia" panose="02030602050306030303" pitchFamily="18" charset="0"/>
            </a:endParaRPr>
          </a:p>
          <a:p>
            <a:pPr marL="0" indent="0">
              <a:buNone/>
            </a:pPr>
            <a:endParaRPr lang="en-US" sz="1600" dirty="0">
              <a:solidFill>
                <a:schemeClr val="tx1">
                  <a:lumMod val="75000"/>
                  <a:lumOff val="25000"/>
                </a:schemeClr>
              </a:solidFill>
              <a:latin typeface="Constantia" panose="02030602050306030303" pitchFamily="18" charset="0"/>
            </a:endParaRPr>
          </a:p>
          <a:p>
            <a:pPr marL="0" indent="0" algn="r">
              <a:buNone/>
            </a:pPr>
            <a:r>
              <a:rPr lang="en-CA" sz="1200" dirty="0">
                <a:latin typeface="Constantia" panose="02030602050306030303" pitchFamily="18" charset="0"/>
              </a:rPr>
              <a:t>(American Counseling Association. 2020. “Vicarious Trauma”)</a:t>
            </a:r>
            <a:endParaRPr lang="en-US" sz="1200" dirty="0">
              <a:solidFill>
                <a:schemeClr val="tx1">
                  <a:lumMod val="75000"/>
                  <a:lumOff val="25000"/>
                </a:schemeClr>
              </a:solidFill>
              <a:latin typeface="Constantia" panose="02030602050306030303" pitchFamily="18" charset="0"/>
            </a:endParaRPr>
          </a:p>
        </p:txBody>
      </p:sp>
      <p:sp>
        <p:nvSpPr>
          <p:cNvPr id="4" name="Footer Placeholder 3">
            <a:extLst>
              <a:ext uri="{FF2B5EF4-FFF2-40B4-BE49-F238E27FC236}">
                <a16:creationId xmlns:a16="http://schemas.microsoft.com/office/drawing/2014/main" id="{368C9B92-ECE5-8247-99B8-F00B1F8158EB}"/>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3454777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ECA46-9041-8343-8AF8-D59495B0CE37}"/>
              </a:ext>
            </a:extLst>
          </p:cNvPr>
          <p:cNvSpPr>
            <a:spLocks noGrp="1"/>
          </p:cNvSpPr>
          <p:nvPr>
            <p:ph type="title"/>
          </p:nvPr>
        </p:nvSpPr>
        <p:spPr/>
        <p:txBody>
          <a:bodyPr/>
          <a:lstStyle/>
          <a:p>
            <a:r>
              <a:rPr lang="en-US" dirty="0"/>
              <a:t>Burnout:  World Health organization definition</a:t>
            </a:r>
          </a:p>
        </p:txBody>
      </p:sp>
      <p:sp>
        <p:nvSpPr>
          <p:cNvPr id="3" name="Content Placeholder 2">
            <a:extLst>
              <a:ext uri="{FF2B5EF4-FFF2-40B4-BE49-F238E27FC236}">
                <a16:creationId xmlns:a16="http://schemas.microsoft.com/office/drawing/2014/main" id="{9FF0F2C2-B324-FB44-8C54-6FB0620F6983}"/>
              </a:ext>
            </a:extLst>
          </p:cNvPr>
          <p:cNvSpPr>
            <a:spLocks noGrp="1"/>
          </p:cNvSpPr>
          <p:nvPr>
            <p:ph idx="1"/>
          </p:nvPr>
        </p:nvSpPr>
        <p:spPr/>
        <p:txBody>
          <a:bodyPr/>
          <a:lstStyle/>
          <a:p>
            <a:pPr marL="0" indent="0">
              <a:buNone/>
            </a:pPr>
            <a:r>
              <a:rPr lang="en-CA" i="1" dirty="0">
                <a:latin typeface="Constantia" panose="02030602050306030303" pitchFamily="18" charset="0"/>
              </a:rPr>
              <a:t>“Burn-out is a syndrome conceptualized as resulting from chronic workplace stress that has not been successfully managed. It is characterized by three dimensions: feelings of energy depletion or exhaustion; increased mental distance from one’s job, or feelings of negativism or cynicism related to one's job; and reduced professional efficacy.”</a:t>
            </a:r>
          </a:p>
          <a:p>
            <a:pPr marL="0" indent="0" algn="r" fontAlgn="base">
              <a:buNone/>
            </a:pPr>
            <a:r>
              <a:rPr lang="en-CA" sz="1200" i="1" dirty="0">
                <a:solidFill>
                  <a:schemeClr val="tx1"/>
                </a:solidFill>
                <a:latin typeface="Constantia" panose="02030602050306030303" pitchFamily="18" charset="0"/>
              </a:rPr>
              <a:t>(</a:t>
            </a:r>
            <a:r>
              <a:rPr lang="en-CA" sz="1200" dirty="0">
                <a:solidFill>
                  <a:schemeClr val="tx1"/>
                </a:solidFill>
                <a:latin typeface="Constantia" panose="02030602050306030303" pitchFamily="18" charset="0"/>
              </a:rPr>
              <a:t>World Health Organization. 2020. “Burn-out an ‘occupational phenomenon’: International Classification of Diseases”) </a:t>
            </a:r>
            <a:endParaRPr lang="en-CA" sz="1200" i="1" dirty="0">
              <a:solidFill>
                <a:schemeClr val="tx1"/>
              </a:solidFill>
              <a:latin typeface="Constantia" panose="02030602050306030303" pitchFamily="18" charset="0"/>
            </a:endParaRPr>
          </a:p>
        </p:txBody>
      </p:sp>
      <p:sp>
        <p:nvSpPr>
          <p:cNvPr id="4" name="Footer Placeholder 3">
            <a:extLst>
              <a:ext uri="{FF2B5EF4-FFF2-40B4-BE49-F238E27FC236}">
                <a16:creationId xmlns:a16="http://schemas.microsoft.com/office/drawing/2014/main" id="{3C2BBF15-2A49-CF48-A73E-BF96B16E8C86}"/>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184166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0EB44-24EA-C140-A5D7-65D009BF21A2}"/>
              </a:ext>
            </a:extLst>
          </p:cNvPr>
          <p:cNvSpPr>
            <a:spLocks noGrp="1"/>
          </p:cNvSpPr>
          <p:nvPr>
            <p:ph type="title"/>
          </p:nvPr>
        </p:nvSpPr>
        <p:spPr/>
        <p:txBody>
          <a:bodyPr/>
          <a:lstStyle/>
          <a:p>
            <a:r>
              <a:rPr lang="en-US" dirty="0"/>
              <a:t>Compassion Satisfaction: Professional quality of life screening inventory definition</a:t>
            </a:r>
          </a:p>
        </p:txBody>
      </p:sp>
      <p:sp>
        <p:nvSpPr>
          <p:cNvPr id="3" name="Content Placeholder 2">
            <a:extLst>
              <a:ext uri="{FF2B5EF4-FFF2-40B4-BE49-F238E27FC236}">
                <a16:creationId xmlns:a16="http://schemas.microsoft.com/office/drawing/2014/main" id="{A9450B7C-C742-9B4E-8924-31CEAA18BE86}"/>
              </a:ext>
            </a:extLst>
          </p:cNvPr>
          <p:cNvSpPr>
            <a:spLocks noGrp="1"/>
          </p:cNvSpPr>
          <p:nvPr>
            <p:ph idx="1"/>
          </p:nvPr>
        </p:nvSpPr>
        <p:spPr/>
        <p:txBody>
          <a:bodyPr/>
          <a:lstStyle/>
          <a:p>
            <a:pPr marL="0" indent="0">
              <a:buNone/>
            </a:pPr>
            <a:r>
              <a:rPr lang="en-US" dirty="0"/>
              <a:t>“</a:t>
            </a:r>
            <a:r>
              <a:rPr lang="en-US" dirty="0">
                <a:latin typeface="Constantia" charset="0"/>
              </a:rPr>
              <a:t>CS is about the pleasure you derive from being able to do your work well.  For example, you may feel like it is a pleasure to help others through your work.  You may feel positively about your colleagues or your ability to contribute to the work setting or even the greater good of society.”</a:t>
            </a:r>
            <a:r>
              <a:rPr lang="en-US" sz="1200" dirty="0">
                <a:latin typeface="Constantia" charset="0"/>
              </a:rPr>
              <a:t>(Professional Quality of Life Scale. 2020.  “Professional Quality of Life Scale PROQOL”)</a:t>
            </a:r>
          </a:p>
        </p:txBody>
      </p:sp>
      <p:sp>
        <p:nvSpPr>
          <p:cNvPr id="4" name="Footer Placeholder 3">
            <a:extLst>
              <a:ext uri="{FF2B5EF4-FFF2-40B4-BE49-F238E27FC236}">
                <a16:creationId xmlns:a16="http://schemas.microsoft.com/office/drawing/2014/main" id="{BD0B25D4-6063-7847-B82A-372E8D113E44}"/>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1697402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888BC-356C-4F4C-B8E0-7F72E728EDC9}"/>
              </a:ext>
            </a:extLst>
          </p:cNvPr>
          <p:cNvSpPr>
            <a:spLocks noGrp="1"/>
          </p:cNvSpPr>
          <p:nvPr>
            <p:ph type="title"/>
          </p:nvPr>
        </p:nvSpPr>
        <p:spPr/>
        <p:txBody>
          <a:bodyPr/>
          <a:lstStyle/>
          <a:p>
            <a:r>
              <a:rPr lang="en-US" dirty="0"/>
              <a:t>Risk Factors for compassion Fatigue</a:t>
            </a:r>
          </a:p>
        </p:txBody>
      </p:sp>
      <p:sp>
        <p:nvSpPr>
          <p:cNvPr id="3" name="Content Placeholder 2">
            <a:extLst>
              <a:ext uri="{FF2B5EF4-FFF2-40B4-BE49-F238E27FC236}">
                <a16:creationId xmlns:a16="http://schemas.microsoft.com/office/drawing/2014/main" id="{A8F8DE50-5D35-C746-ACF0-7A6DD7BB2D84}"/>
              </a:ext>
            </a:extLst>
          </p:cNvPr>
          <p:cNvSpPr>
            <a:spLocks noGrp="1"/>
          </p:cNvSpPr>
          <p:nvPr>
            <p:ph idx="1"/>
          </p:nvPr>
        </p:nvSpPr>
        <p:spPr/>
        <p:txBody>
          <a:bodyPr/>
          <a:lstStyle/>
          <a:p>
            <a:pPr>
              <a:buFont typeface="Wingdings" pitchFamily="2" charset="2"/>
              <a:buChar char="§"/>
            </a:pPr>
            <a:r>
              <a:rPr lang="en-US" dirty="0">
                <a:solidFill>
                  <a:schemeClr val="tx1"/>
                </a:solidFill>
                <a:latin typeface="Constantia" panose="02030602050306030303" pitchFamily="18" charset="0"/>
              </a:rPr>
              <a:t>No awareness of compassion fatigue, how it develops or progresses. Simply understanding or recognizing “burnout” once it’s too late. </a:t>
            </a:r>
          </a:p>
          <a:p>
            <a:pPr>
              <a:buFont typeface="Wingdings" pitchFamily="2" charset="2"/>
              <a:buChar char="§"/>
            </a:pPr>
            <a:r>
              <a:rPr lang="en-US" dirty="0">
                <a:solidFill>
                  <a:schemeClr val="tx1"/>
                </a:solidFill>
                <a:latin typeface="Constantia" panose="02030602050306030303" pitchFamily="18" charset="0"/>
              </a:rPr>
              <a:t>Ongoing and regular exposure to graphic details of trauma or pain/suffering</a:t>
            </a:r>
          </a:p>
          <a:p>
            <a:pPr>
              <a:buFont typeface="Wingdings" pitchFamily="2" charset="2"/>
              <a:buChar char="§"/>
            </a:pPr>
            <a:r>
              <a:rPr lang="en-US" dirty="0">
                <a:solidFill>
                  <a:schemeClr val="tx1"/>
                </a:solidFill>
                <a:latin typeface="Constantia" panose="02030602050306030303" pitchFamily="18" charset="0"/>
              </a:rPr>
              <a:t>Being early in your career can contribute to some of the tendencies in stage one</a:t>
            </a:r>
          </a:p>
          <a:p>
            <a:pPr>
              <a:buFont typeface="Wingdings" pitchFamily="2" charset="2"/>
              <a:buChar char="§"/>
            </a:pPr>
            <a:r>
              <a:rPr lang="en-US" dirty="0">
                <a:solidFill>
                  <a:schemeClr val="tx1"/>
                </a:solidFill>
                <a:latin typeface="Constantia" panose="02030602050306030303" pitchFamily="18" charset="0"/>
              </a:rPr>
              <a:t>Lack of adequate training/supervision for your roles</a:t>
            </a:r>
          </a:p>
          <a:p>
            <a:pPr>
              <a:buFont typeface="Wingdings" pitchFamily="2" charset="2"/>
              <a:buChar char="§"/>
            </a:pPr>
            <a:r>
              <a:rPr lang="en-US" dirty="0">
                <a:solidFill>
                  <a:schemeClr val="tx1"/>
                </a:solidFill>
                <a:latin typeface="Constantia" panose="02030602050306030303" pitchFamily="18" charset="0"/>
              </a:rPr>
              <a:t>Lack of organizational recognition/protective policies to support staff</a:t>
            </a:r>
          </a:p>
          <a:p>
            <a:pPr>
              <a:buFont typeface="Wingdings" pitchFamily="2" charset="2"/>
              <a:buChar char="§"/>
            </a:pPr>
            <a:r>
              <a:rPr lang="en-US" dirty="0">
                <a:solidFill>
                  <a:schemeClr val="tx1"/>
                </a:solidFill>
                <a:latin typeface="Constantia" panose="02030602050306030303" pitchFamily="18" charset="0"/>
              </a:rPr>
              <a:t>Lack of community resources to support people you are helping</a:t>
            </a:r>
          </a:p>
          <a:p>
            <a:pPr>
              <a:buFont typeface="Wingdings" pitchFamily="2" charset="2"/>
              <a:buChar char="§"/>
            </a:pPr>
            <a:r>
              <a:rPr lang="en-US" dirty="0">
                <a:solidFill>
                  <a:srgbClr val="FF0000"/>
                </a:solidFill>
                <a:latin typeface="Constantia" panose="02030602050306030303" pitchFamily="18" charset="0"/>
              </a:rPr>
              <a:t>You may want to include other risk factors that you will be addressing with the strategies you choose teach </a:t>
            </a:r>
          </a:p>
        </p:txBody>
      </p:sp>
      <p:sp>
        <p:nvSpPr>
          <p:cNvPr id="4" name="Footer Placeholder 3">
            <a:extLst>
              <a:ext uri="{FF2B5EF4-FFF2-40B4-BE49-F238E27FC236}">
                <a16:creationId xmlns:a16="http://schemas.microsoft.com/office/drawing/2014/main" id="{810418EC-1F8A-CD43-A870-87706817E9F6}"/>
              </a:ext>
            </a:extLst>
          </p:cNvPr>
          <p:cNvSpPr>
            <a:spLocks noGrp="1"/>
          </p:cNvSpPr>
          <p:nvPr>
            <p:ph type="ftr" sz="quarter" idx="11"/>
          </p:nvPr>
        </p:nvSpPr>
        <p:spPr/>
        <p:txBody>
          <a:bodyPr/>
          <a:lstStyle/>
          <a:p>
            <a:r>
              <a:rPr lang="en-US"/>
              <a:t>Your Website/Copyright/Contact Info in Footer</a:t>
            </a:r>
          </a:p>
        </p:txBody>
      </p:sp>
      <p:sp>
        <p:nvSpPr>
          <p:cNvPr id="5" name="TextBox 4">
            <a:extLst>
              <a:ext uri="{FF2B5EF4-FFF2-40B4-BE49-F238E27FC236}">
                <a16:creationId xmlns:a16="http://schemas.microsoft.com/office/drawing/2014/main" id="{7FA741E3-FBAC-A743-964C-A891DA3C4C4C}"/>
              </a:ext>
            </a:extLst>
          </p:cNvPr>
          <p:cNvSpPr txBox="1"/>
          <p:nvPr/>
        </p:nvSpPr>
        <p:spPr>
          <a:xfrm>
            <a:off x="8942294" y="5580375"/>
            <a:ext cx="2796988" cy="553998"/>
          </a:xfrm>
          <a:prstGeom prst="rect">
            <a:avLst/>
          </a:prstGeom>
          <a:noFill/>
        </p:spPr>
        <p:txBody>
          <a:bodyPr wrap="square" rtlCol="0">
            <a:spAutoFit/>
          </a:bodyPr>
          <a:lstStyle/>
          <a:p>
            <a:r>
              <a:rPr lang="en-US" sz="1200" dirty="0">
                <a:latin typeface="Constantia" charset="0"/>
              </a:rPr>
              <a:t>(Caring Safely. 2020. “Module One”)</a:t>
            </a:r>
            <a:endParaRPr lang="en-US" sz="1200" dirty="0">
              <a:latin typeface="Constantia" panose="02030602050306030303" pitchFamily="18" charset="0"/>
            </a:endParaRPr>
          </a:p>
          <a:p>
            <a:endParaRPr lang="en-US" dirty="0"/>
          </a:p>
        </p:txBody>
      </p:sp>
    </p:spTree>
    <p:extLst>
      <p:ext uri="{BB962C8B-B14F-4D97-AF65-F5344CB8AC3E}">
        <p14:creationId xmlns:p14="http://schemas.microsoft.com/office/powerpoint/2010/main" val="3692125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askerville"/>
                <a:cs typeface="Baskerville"/>
              </a:rPr>
              <a:t>Physical Signs of compassion Fatigue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47798867"/>
              </p:ext>
            </p:extLst>
          </p:nvPr>
        </p:nvGraphicFramePr>
        <p:xfrm>
          <a:off x="2317750" y="2477523"/>
          <a:ext cx="7556499" cy="2712720"/>
        </p:xfrm>
        <a:graphic>
          <a:graphicData uri="http://schemas.openxmlformats.org/drawingml/2006/table">
            <a:tbl>
              <a:tblPr firstRow="1" bandRow="1">
                <a:tableStyleId>{5C22544A-7EE6-4342-B048-85BDC9FD1C3A}</a:tableStyleId>
              </a:tblPr>
              <a:tblGrid>
                <a:gridCol w="2518833">
                  <a:extLst>
                    <a:ext uri="{9D8B030D-6E8A-4147-A177-3AD203B41FA5}">
                      <a16:colId xmlns:a16="http://schemas.microsoft.com/office/drawing/2014/main" val="20000"/>
                    </a:ext>
                  </a:extLst>
                </a:gridCol>
                <a:gridCol w="2518833">
                  <a:extLst>
                    <a:ext uri="{9D8B030D-6E8A-4147-A177-3AD203B41FA5}">
                      <a16:colId xmlns:a16="http://schemas.microsoft.com/office/drawing/2014/main" val="20001"/>
                    </a:ext>
                  </a:extLst>
                </a:gridCol>
                <a:gridCol w="2518833">
                  <a:extLst>
                    <a:ext uri="{9D8B030D-6E8A-4147-A177-3AD203B41FA5}">
                      <a16:colId xmlns:a16="http://schemas.microsoft.com/office/drawing/2014/main" val="20002"/>
                    </a:ext>
                  </a:extLst>
                </a:gridCol>
              </a:tblGrid>
              <a:tr h="370840">
                <a:tc>
                  <a:txBody>
                    <a:bodyPr/>
                    <a:lstStyle/>
                    <a:p>
                      <a:r>
                        <a:rPr lang="en-US" sz="2000" dirty="0">
                          <a:latin typeface="Constantia" panose="02030602050306030303" pitchFamily="18" charset="0"/>
                          <a:cs typeface="Baskerville"/>
                        </a:rPr>
                        <a:t>Physical fatigue</a:t>
                      </a:r>
                    </a:p>
                  </a:txBody>
                  <a:tcPr/>
                </a:tc>
                <a:tc>
                  <a:txBody>
                    <a:bodyPr/>
                    <a:lstStyle/>
                    <a:p>
                      <a:r>
                        <a:rPr lang="en-US" sz="2000" dirty="0">
                          <a:latin typeface="Constantia" panose="02030602050306030303" pitchFamily="18" charset="0"/>
                          <a:cs typeface="Baskerville"/>
                        </a:rPr>
                        <a:t>Disrupted sleeping patterns</a:t>
                      </a:r>
                    </a:p>
                  </a:txBody>
                  <a:tcPr/>
                </a:tc>
                <a:tc>
                  <a:txBody>
                    <a:bodyPr/>
                    <a:lstStyle/>
                    <a:p>
                      <a:r>
                        <a:rPr lang="en-US" sz="2000" dirty="0">
                          <a:latin typeface="Constantia" panose="02030602050306030303" pitchFamily="18" charset="0"/>
                          <a:cs typeface="Baskerville"/>
                        </a:rPr>
                        <a:t>Headaches</a:t>
                      </a:r>
                    </a:p>
                  </a:txBody>
                  <a:tcPr/>
                </a:tc>
                <a:extLst>
                  <a:ext uri="{0D108BD9-81ED-4DB2-BD59-A6C34878D82A}">
                    <a16:rowId xmlns:a16="http://schemas.microsoft.com/office/drawing/2014/main" val="10000"/>
                  </a:ext>
                </a:extLst>
              </a:tr>
              <a:tr h="370840">
                <a:tc>
                  <a:txBody>
                    <a:bodyPr/>
                    <a:lstStyle/>
                    <a:p>
                      <a:r>
                        <a:rPr lang="en-US" sz="2000" dirty="0">
                          <a:latin typeface="Constantia" panose="02030602050306030303" pitchFamily="18" charset="0"/>
                          <a:cs typeface="Baskerville"/>
                        </a:rPr>
                        <a:t>Tension in the body</a:t>
                      </a:r>
                    </a:p>
                  </a:txBody>
                  <a:tcPr/>
                </a:tc>
                <a:tc>
                  <a:txBody>
                    <a:bodyPr/>
                    <a:lstStyle/>
                    <a:p>
                      <a:r>
                        <a:rPr lang="en-US" sz="2000" dirty="0">
                          <a:latin typeface="Constantia" panose="02030602050306030303" pitchFamily="18" charset="0"/>
                          <a:cs typeface="Baskerville"/>
                        </a:rPr>
                        <a:t>Impaired immune system – getting sick often</a:t>
                      </a:r>
                    </a:p>
                  </a:txBody>
                  <a:tcPr/>
                </a:tc>
                <a:tc>
                  <a:txBody>
                    <a:bodyPr/>
                    <a:lstStyle/>
                    <a:p>
                      <a:r>
                        <a:rPr lang="en-US" sz="2000" dirty="0">
                          <a:latin typeface="Constantia" panose="02030602050306030303" pitchFamily="18" charset="0"/>
                          <a:cs typeface="Baskerville"/>
                        </a:rPr>
                        <a:t>Disrupted appetite or eating patterns</a:t>
                      </a:r>
                    </a:p>
                  </a:txBody>
                  <a:tcPr/>
                </a:tc>
                <a:extLst>
                  <a:ext uri="{0D108BD9-81ED-4DB2-BD59-A6C34878D82A}">
                    <a16:rowId xmlns:a16="http://schemas.microsoft.com/office/drawing/2014/main" val="10001"/>
                  </a:ext>
                </a:extLst>
              </a:tr>
              <a:tr h="370840">
                <a:tc>
                  <a:txBody>
                    <a:bodyPr/>
                    <a:lstStyle/>
                    <a:p>
                      <a:r>
                        <a:rPr lang="en-US" sz="2000" dirty="0">
                          <a:latin typeface="Constantia" panose="02030602050306030303" pitchFamily="18" charset="0"/>
                          <a:cs typeface="Baskerville"/>
                        </a:rPr>
                        <a:t>Reduced libido</a:t>
                      </a:r>
                    </a:p>
                  </a:txBody>
                  <a:tcPr/>
                </a:tc>
                <a:tc>
                  <a:txBody>
                    <a:bodyPr/>
                    <a:lstStyle/>
                    <a:p>
                      <a:r>
                        <a:rPr lang="en-US" sz="2000" dirty="0">
                          <a:latin typeface="Constantia" panose="02030602050306030303" pitchFamily="18" charset="0"/>
                          <a:cs typeface="Baskerville"/>
                        </a:rPr>
                        <a:t>Increase symptoms of physical health conditions</a:t>
                      </a:r>
                    </a:p>
                  </a:txBody>
                  <a:tcPr/>
                </a:tc>
                <a:tc>
                  <a:txBody>
                    <a:bodyPr/>
                    <a:lstStyle/>
                    <a:p>
                      <a:r>
                        <a:rPr lang="en-US" sz="2000" dirty="0">
                          <a:latin typeface="Constantia" panose="02030602050306030303" pitchFamily="18" charset="0"/>
                          <a:cs typeface="Baskerville"/>
                        </a:rPr>
                        <a:t>Agitation in body</a:t>
                      </a:r>
                    </a:p>
                  </a:txBody>
                  <a:tcPr/>
                </a:tc>
                <a:extLst>
                  <a:ext uri="{0D108BD9-81ED-4DB2-BD59-A6C34878D82A}">
                    <a16:rowId xmlns:a16="http://schemas.microsoft.com/office/drawing/2014/main" val="10002"/>
                  </a:ext>
                </a:extLst>
              </a:tr>
            </a:tbl>
          </a:graphicData>
        </a:graphic>
      </p:graphicFrame>
      <p:sp>
        <p:nvSpPr>
          <p:cNvPr id="4" name="Footer Placeholder 3"/>
          <p:cNvSpPr>
            <a:spLocks noGrp="1"/>
          </p:cNvSpPr>
          <p:nvPr>
            <p:ph type="ftr" sz="quarter" idx="11"/>
          </p:nvPr>
        </p:nvSpPr>
        <p:spPr/>
        <p:txBody>
          <a:bodyPr/>
          <a:lstStyle/>
          <a:p>
            <a:r>
              <a:rPr lang="en-US" dirty="0"/>
              <a:t>Your Website/Copyright/Contact Info in Footer</a:t>
            </a:r>
          </a:p>
          <a:p>
            <a:endParaRPr lang="en-US" dirty="0"/>
          </a:p>
        </p:txBody>
      </p:sp>
      <p:sp>
        <p:nvSpPr>
          <p:cNvPr id="3" name="TextBox 2">
            <a:extLst>
              <a:ext uri="{FF2B5EF4-FFF2-40B4-BE49-F238E27FC236}">
                <a16:creationId xmlns:a16="http://schemas.microsoft.com/office/drawing/2014/main" id="{7F7B4DDE-F2CC-334B-A3FA-C8EA46B15BD6}"/>
              </a:ext>
            </a:extLst>
          </p:cNvPr>
          <p:cNvSpPr txBox="1"/>
          <p:nvPr/>
        </p:nvSpPr>
        <p:spPr>
          <a:xfrm>
            <a:off x="8928847" y="5392271"/>
            <a:ext cx="2796988" cy="553998"/>
          </a:xfrm>
          <a:prstGeom prst="rect">
            <a:avLst/>
          </a:prstGeom>
          <a:noFill/>
        </p:spPr>
        <p:txBody>
          <a:bodyPr wrap="square" rtlCol="0">
            <a:spAutoFit/>
          </a:bodyPr>
          <a:lstStyle/>
          <a:p>
            <a:r>
              <a:rPr lang="en-US" sz="1200" dirty="0">
                <a:latin typeface="Constantia" charset="0"/>
              </a:rPr>
              <a:t>(Caring Safely. 2020. “Module One”)</a:t>
            </a:r>
            <a:endParaRPr lang="en-US" sz="1200" dirty="0">
              <a:latin typeface="Constantia" panose="02030602050306030303" pitchFamily="18" charset="0"/>
            </a:endParaRPr>
          </a:p>
          <a:p>
            <a:endParaRPr lang="en-US" dirty="0"/>
          </a:p>
        </p:txBody>
      </p:sp>
    </p:spTree>
    <p:extLst>
      <p:ext uri="{BB962C8B-B14F-4D97-AF65-F5344CB8AC3E}">
        <p14:creationId xmlns:p14="http://schemas.microsoft.com/office/powerpoint/2010/main" val="4107051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askerville"/>
                <a:cs typeface="Baskerville"/>
              </a:rPr>
              <a:t>Behavioral Signs of compassion Fatigue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40262817"/>
              </p:ext>
            </p:extLst>
          </p:nvPr>
        </p:nvGraphicFramePr>
        <p:xfrm>
          <a:off x="2317750" y="2485017"/>
          <a:ext cx="7556499" cy="2103120"/>
        </p:xfrm>
        <a:graphic>
          <a:graphicData uri="http://schemas.openxmlformats.org/drawingml/2006/table">
            <a:tbl>
              <a:tblPr firstRow="1" bandRow="1">
                <a:tableStyleId>{5C22544A-7EE6-4342-B048-85BDC9FD1C3A}</a:tableStyleId>
              </a:tblPr>
              <a:tblGrid>
                <a:gridCol w="2518833">
                  <a:extLst>
                    <a:ext uri="{9D8B030D-6E8A-4147-A177-3AD203B41FA5}">
                      <a16:colId xmlns:a16="http://schemas.microsoft.com/office/drawing/2014/main" val="20000"/>
                    </a:ext>
                  </a:extLst>
                </a:gridCol>
                <a:gridCol w="2518833">
                  <a:extLst>
                    <a:ext uri="{9D8B030D-6E8A-4147-A177-3AD203B41FA5}">
                      <a16:colId xmlns:a16="http://schemas.microsoft.com/office/drawing/2014/main" val="20001"/>
                    </a:ext>
                  </a:extLst>
                </a:gridCol>
                <a:gridCol w="2518833">
                  <a:extLst>
                    <a:ext uri="{9D8B030D-6E8A-4147-A177-3AD203B41FA5}">
                      <a16:colId xmlns:a16="http://schemas.microsoft.com/office/drawing/2014/main" val="20002"/>
                    </a:ext>
                  </a:extLst>
                </a:gridCol>
              </a:tblGrid>
              <a:tr h="370840">
                <a:tc>
                  <a:txBody>
                    <a:bodyPr/>
                    <a:lstStyle/>
                    <a:p>
                      <a:r>
                        <a:rPr lang="en-US" sz="2000" dirty="0">
                          <a:latin typeface="Constantia" panose="02030602050306030303" pitchFamily="18" charset="0"/>
                          <a:cs typeface="Baskerville"/>
                        </a:rPr>
                        <a:t>Increased use of alcohol and drugs</a:t>
                      </a:r>
                    </a:p>
                  </a:txBody>
                  <a:tcPr/>
                </a:tc>
                <a:tc>
                  <a:txBody>
                    <a:bodyPr/>
                    <a:lstStyle/>
                    <a:p>
                      <a:r>
                        <a:rPr lang="en-US" sz="2000" dirty="0">
                          <a:latin typeface="Constantia" panose="02030602050306030303" pitchFamily="18" charset="0"/>
                          <a:cs typeface="Baskerville"/>
                        </a:rPr>
                        <a:t>Anger and irritability</a:t>
                      </a:r>
                    </a:p>
                  </a:txBody>
                  <a:tcPr/>
                </a:tc>
                <a:tc>
                  <a:txBody>
                    <a:bodyPr/>
                    <a:lstStyle/>
                    <a:p>
                      <a:r>
                        <a:rPr lang="en-US" sz="2000" dirty="0">
                          <a:latin typeface="Constantia" panose="02030602050306030303" pitchFamily="18" charset="0"/>
                          <a:cs typeface="Baskerville"/>
                        </a:rPr>
                        <a:t>Avoidance of clients/colleagues</a:t>
                      </a:r>
                    </a:p>
                  </a:txBody>
                  <a:tcPr/>
                </a:tc>
                <a:extLst>
                  <a:ext uri="{0D108BD9-81ED-4DB2-BD59-A6C34878D82A}">
                    <a16:rowId xmlns:a16="http://schemas.microsoft.com/office/drawing/2014/main" val="10000"/>
                  </a:ext>
                </a:extLst>
              </a:tr>
              <a:tr h="370840">
                <a:tc>
                  <a:txBody>
                    <a:bodyPr/>
                    <a:lstStyle/>
                    <a:p>
                      <a:r>
                        <a:rPr lang="en-US" sz="2000" dirty="0">
                          <a:latin typeface="Constantia" panose="02030602050306030303" pitchFamily="18" charset="0"/>
                          <a:cs typeface="Baskerville"/>
                        </a:rPr>
                        <a:t>Absenteeism</a:t>
                      </a:r>
                    </a:p>
                  </a:txBody>
                  <a:tcPr/>
                </a:tc>
                <a:tc>
                  <a:txBody>
                    <a:bodyPr/>
                    <a:lstStyle/>
                    <a:p>
                      <a:r>
                        <a:rPr lang="en-US" sz="2000" dirty="0">
                          <a:latin typeface="Constantia" panose="02030602050306030303" pitchFamily="18" charset="0"/>
                          <a:cs typeface="Baskerville"/>
                        </a:rPr>
                        <a:t>Impaired</a:t>
                      </a:r>
                      <a:r>
                        <a:rPr lang="en-US" sz="2000" baseline="0" dirty="0">
                          <a:latin typeface="Constantia" panose="02030602050306030303" pitchFamily="18" charset="0"/>
                          <a:cs typeface="Baskerville"/>
                        </a:rPr>
                        <a:t> ability to make decisions</a:t>
                      </a:r>
                      <a:endParaRPr lang="en-US" sz="2000" dirty="0">
                        <a:latin typeface="Constantia" panose="02030602050306030303" pitchFamily="18" charset="0"/>
                        <a:cs typeface="Baskerville"/>
                      </a:endParaRPr>
                    </a:p>
                  </a:txBody>
                  <a:tcPr/>
                </a:tc>
                <a:tc>
                  <a:txBody>
                    <a:bodyPr/>
                    <a:lstStyle/>
                    <a:p>
                      <a:r>
                        <a:rPr lang="en-US" sz="2000" dirty="0">
                          <a:latin typeface="Constantia" panose="02030602050306030303" pitchFamily="18" charset="0"/>
                          <a:cs typeface="Baskerville"/>
                        </a:rPr>
                        <a:t>Problems</a:t>
                      </a:r>
                      <a:r>
                        <a:rPr lang="en-US" sz="2000" baseline="0" dirty="0">
                          <a:latin typeface="Constantia" panose="02030602050306030303" pitchFamily="18" charset="0"/>
                          <a:cs typeface="Baskerville"/>
                        </a:rPr>
                        <a:t> in personal relationships</a:t>
                      </a:r>
                      <a:endParaRPr lang="en-US" sz="2000" dirty="0">
                        <a:latin typeface="Constantia" panose="02030602050306030303" pitchFamily="18" charset="0"/>
                        <a:cs typeface="Baskerville"/>
                      </a:endParaRPr>
                    </a:p>
                  </a:txBody>
                  <a:tcPr/>
                </a:tc>
                <a:extLst>
                  <a:ext uri="{0D108BD9-81ED-4DB2-BD59-A6C34878D82A}">
                    <a16:rowId xmlns:a16="http://schemas.microsoft.com/office/drawing/2014/main" val="10001"/>
                  </a:ext>
                </a:extLst>
              </a:tr>
              <a:tr h="370840">
                <a:tc>
                  <a:txBody>
                    <a:bodyPr/>
                    <a:lstStyle/>
                    <a:p>
                      <a:r>
                        <a:rPr lang="en-US" sz="2000" dirty="0">
                          <a:latin typeface="Constantia" panose="02030602050306030303" pitchFamily="18" charset="0"/>
                          <a:cs typeface="Baskerville"/>
                        </a:rPr>
                        <a:t>Attrition</a:t>
                      </a:r>
                    </a:p>
                  </a:txBody>
                  <a:tcPr/>
                </a:tc>
                <a:tc>
                  <a:txBody>
                    <a:bodyPr/>
                    <a:lstStyle/>
                    <a:p>
                      <a:r>
                        <a:rPr lang="en-US" sz="2000" dirty="0">
                          <a:latin typeface="Constantia" panose="02030602050306030303" pitchFamily="18" charset="0"/>
                          <a:cs typeface="Baskerville"/>
                        </a:rPr>
                        <a:t>Compromised care for clients</a:t>
                      </a:r>
                    </a:p>
                  </a:txBody>
                  <a:tcPr/>
                </a:tc>
                <a:tc>
                  <a:txBody>
                    <a:bodyPr/>
                    <a:lstStyle/>
                    <a:p>
                      <a:r>
                        <a:rPr lang="en-US" sz="2000" dirty="0">
                          <a:latin typeface="Constantia" panose="02030602050306030303" pitchFamily="18" charset="0"/>
                          <a:cs typeface="Baskerville"/>
                        </a:rPr>
                        <a:t>The Silencing</a:t>
                      </a:r>
                      <a:r>
                        <a:rPr lang="en-US" sz="2000" baseline="0" dirty="0">
                          <a:latin typeface="Constantia" panose="02030602050306030303" pitchFamily="18" charset="0"/>
                          <a:cs typeface="Baskerville"/>
                        </a:rPr>
                        <a:t> Response</a:t>
                      </a:r>
                      <a:endParaRPr lang="en-US" sz="2000" dirty="0">
                        <a:latin typeface="Constantia" panose="02030602050306030303" pitchFamily="18" charset="0"/>
                        <a:cs typeface="Baskerville"/>
                      </a:endParaRPr>
                    </a:p>
                  </a:txBody>
                  <a:tcPr/>
                </a:tc>
                <a:extLst>
                  <a:ext uri="{0D108BD9-81ED-4DB2-BD59-A6C34878D82A}">
                    <a16:rowId xmlns:a16="http://schemas.microsoft.com/office/drawing/2014/main" val="10002"/>
                  </a:ext>
                </a:extLst>
              </a:tr>
            </a:tbl>
          </a:graphicData>
        </a:graphic>
      </p:graphicFrame>
      <p:sp>
        <p:nvSpPr>
          <p:cNvPr id="4" name="Footer Placeholder 3"/>
          <p:cNvSpPr>
            <a:spLocks noGrp="1"/>
          </p:cNvSpPr>
          <p:nvPr>
            <p:ph type="ftr" sz="quarter" idx="11"/>
          </p:nvPr>
        </p:nvSpPr>
        <p:spPr/>
        <p:txBody>
          <a:bodyPr/>
          <a:lstStyle/>
          <a:p>
            <a:r>
              <a:rPr lang="en-US" dirty="0"/>
              <a:t>Your Website/Copyright/Contact Info in Footer</a:t>
            </a:r>
          </a:p>
        </p:txBody>
      </p:sp>
      <p:sp>
        <p:nvSpPr>
          <p:cNvPr id="6" name="TextBox 5">
            <a:extLst>
              <a:ext uri="{FF2B5EF4-FFF2-40B4-BE49-F238E27FC236}">
                <a16:creationId xmlns:a16="http://schemas.microsoft.com/office/drawing/2014/main" id="{C48CF333-1369-3144-A564-52D333DE0992}"/>
              </a:ext>
            </a:extLst>
          </p:cNvPr>
          <p:cNvSpPr txBox="1"/>
          <p:nvPr/>
        </p:nvSpPr>
        <p:spPr>
          <a:xfrm>
            <a:off x="8928847" y="5392271"/>
            <a:ext cx="2796988" cy="553998"/>
          </a:xfrm>
          <a:prstGeom prst="rect">
            <a:avLst/>
          </a:prstGeom>
          <a:noFill/>
        </p:spPr>
        <p:txBody>
          <a:bodyPr wrap="square" rtlCol="0">
            <a:spAutoFit/>
          </a:bodyPr>
          <a:lstStyle/>
          <a:p>
            <a:r>
              <a:rPr lang="en-US" sz="1200" dirty="0">
                <a:latin typeface="Constantia" charset="0"/>
              </a:rPr>
              <a:t>(Caring Safely. 2020. “Module One”)</a:t>
            </a:r>
            <a:endParaRPr lang="en-US" sz="1200" dirty="0">
              <a:latin typeface="Constantia" panose="02030602050306030303" pitchFamily="18" charset="0"/>
            </a:endParaRPr>
          </a:p>
          <a:p>
            <a:endParaRPr lang="en-US" dirty="0"/>
          </a:p>
        </p:txBody>
      </p:sp>
    </p:spTree>
    <p:extLst>
      <p:ext uri="{BB962C8B-B14F-4D97-AF65-F5344CB8AC3E}">
        <p14:creationId xmlns:p14="http://schemas.microsoft.com/office/powerpoint/2010/main" val="1456586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askerville"/>
                <a:cs typeface="Baskerville"/>
              </a:rPr>
              <a:t>Psychological Signs of Compassion Fatigue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14117173"/>
              </p:ext>
            </p:extLst>
          </p:nvPr>
        </p:nvGraphicFramePr>
        <p:xfrm>
          <a:off x="1416423" y="2081283"/>
          <a:ext cx="9359154" cy="3505200"/>
        </p:xfrm>
        <a:graphic>
          <a:graphicData uri="http://schemas.openxmlformats.org/drawingml/2006/table">
            <a:tbl>
              <a:tblPr firstRow="1" bandRow="1">
                <a:tableStyleId>{5C22544A-7EE6-4342-B048-85BDC9FD1C3A}</a:tableStyleId>
              </a:tblPr>
              <a:tblGrid>
                <a:gridCol w="4679577">
                  <a:extLst>
                    <a:ext uri="{9D8B030D-6E8A-4147-A177-3AD203B41FA5}">
                      <a16:colId xmlns:a16="http://schemas.microsoft.com/office/drawing/2014/main" val="20000"/>
                    </a:ext>
                  </a:extLst>
                </a:gridCol>
                <a:gridCol w="4679577">
                  <a:extLst>
                    <a:ext uri="{9D8B030D-6E8A-4147-A177-3AD203B41FA5}">
                      <a16:colId xmlns:a16="http://schemas.microsoft.com/office/drawing/2014/main" val="20001"/>
                    </a:ext>
                  </a:extLst>
                </a:gridCol>
              </a:tblGrid>
              <a:tr h="370840">
                <a:tc>
                  <a:txBody>
                    <a:bodyPr/>
                    <a:lstStyle/>
                    <a:p>
                      <a:r>
                        <a:rPr lang="en-US" dirty="0">
                          <a:latin typeface="Constantia" panose="02030602050306030303" pitchFamily="18" charset="0"/>
                          <a:cs typeface="Baskerville"/>
                        </a:rPr>
                        <a:t>Emotional exhaustion</a:t>
                      </a:r>
                    </a:p>
                  </a:txBody>
                  <a:tcPr/>
                </a:tc>
                <a:tc>
                  <a:txBody>
                    <a:bodyPr/>
                    <a:lstStyle/>
                    <a:p>
                      <a:r>
                        <a:rPr lang="en-US" dirty="0">
                          <a:latin typeface="Constantia" panose="02030602050306030303" pitchFamily="18" charset="0"/>
                          <a:cs typeface="Baskerville"/>
                        </a:rPr>
                        <a:t>Dread</a:t>
                      </a:r>
                      <a:r>
                        <a:rPr lang="en-US" baseline="0" dirty="0">
                          <a:latin typeface="Constantia" panose="02030602050306030303" pitchFamily="18" charset="0"/>
                          <a:cs typeface="Baskerville"/>
                        </a:rPr>
                        <a:t> of working with certain clients</a:t>
                      </a:r>
                      <a:endParaRPr lang="en-US" dirty="0">
                        <a:latin typeface="Constantia" panose="02030602050306030303" pitchFamily="18" charset="0"/>
                        <a:cs typeface="Baskerville"/>
                      </a:endParaRPr>
                    </a:p>
                  </a:txBody>
                  <a:tcPr/>
                </a:tc>
                <a:extLst>
                  <a:ext uri="{0D108BD9-81ED-4DB2-BD59-A6C34878D82A}">
                    <a16:rowId xmlns:a16="http://schemas.microsoft.com/office/drawing/2014/main" val="10000"/>
                  </a:ext>
                </a:extLst>
              </a:tr>
              <a:tr h="370840">
                <a:tc>
                  <a:txBody>
                    <a:bodyPr/>
                    <a:lstStyle/>
                    <a:p>
                      <a:r>
                        <a:rPr lang="en-US" dirty="0">
                          <a:latin typeface="Constantia" panose="02030602050306030303" pitchFamily="18" charset="0"/>
                          <a:cs typeface="Baskerville"/>
                        </a:rPr>
                        <a:t>Distancing (need to know basis)</a:t>
                      </a:r>
                    </a:p>
                  </a:txBody>
                  <a:tcPr/>
                </a:tc>
                <a:tc>
                  <a:txBody>
                    <a:bodyPr/>
                    <a:lstStyle/>
                    <a:p>
                      <a:r>
                        <a:rPr lang="en-US" dirty="0">
                          <a:latin typeface="Constantia" panose="02030602050306030303" pitchFamily="18" charset="0"/>
                          <a:cs typeface="Baskerville"/>
                        </a:rPr>
                        <a:t>Feeling professional helplessness</a:t>
                      </a:r>
                    </a:p>
                  </a:txBody>
                  <a:tcPr/>
                </a:tc>
                <a:extLst>
                  <a:ext uri="{0D108BD9-81ED-4DB2-BD59-A6C34878D82A}">
                    <a16:rowId xmlns:a16="http://schemas.microsoft.com/office/drawing/2014/main" val="10001"/>
                  </a:ext>
                </a:extLst>
              </a:tr>
              <a:tr h="370840">
                <a:tc>
                  <a:txBody>
                    <a:bodyPr/>
                    <a:lstStyle/>
                    <a:p>
                      <a:r>
                        <a:rPr lang="en-US" dirty="0">
                          <a:latin typeface="Constantia" panose="02030602050306030303" pitchFamily="18" charset="0"/>
                          <a:cs typeface="Baskerville"/>
                        </a:rPr>
                        <a:t>Negative self-image</a:t>
                      </a:r>
                    </a:p>
                  </a:txBody>
                  <a:tcPr/>
                </a:tc>
                <a:tc>
                  <a:txBody>
                    <a:bodyPr/>
                    <a:lstStyle/>
                    <a:p>
                      <a:r>
                        <a:rPr lang="en-US" dirty="0">
                          <a:latin typeface="Constantia" panose="02030602050306030303" pitchFamily="18" charset="0"/>
                          <a:cs typeface="Baskerville"/>
                        </a:rPr>
                        <a:t>Diminished sense of enjoyment/career</a:t>
                      </a:r>
                    </a:p>
                  </a:txBody>
                  <a:tcPr/>
                </a:tc>
                <a:extLst>
                  <a:ext uri="{0D108BD9-81ED-4DB2-BD59-A6C34878D82A}">
                    <a16:rowId xmlns:a16="http://schemas.microsoft.com/office/drawing/2014/main" val="10002"/>
                  </a:ext>
                </a:extLst>
              </a:tr>
              <a:tr h="370840">
                <a:tc>
                  <a:txBody>
                    <a:bodyPr/>
                    <a:lstStyle/>
                    <a:p>
                      <a:r>
                        <a:rPr lang="en-US" dirty="0">
                          <a:latin typeface="Constantia" panose="02030602050306030303" pitchFamily="18" charset="0"/>
                          <a:cs typeface="Baskerville"/>
                        </a:rPr>
                        <a:t>Depression</a:t>
                      </a:r>
                    </a:p>
                  </a:txBody>
                  <a:tcPr/>
                </a:tc>
                <a:tc>
                  <a:txBody>
                    <a:bodyPr/>
                    <a:lstStyle/>
                    <a:p>
                      <a:r>
                        <a:rPr lang="en-US" dirty="0">
                          <a:latin typeface="Constantia" panose="02030602050306030303" pitchFamily="18" charset="0"/>
                          <a:cs typeface="Baskerville"/>
                        </a:rPr>
                        <a:t>Reduced</a:t>
                      </a:r>
                      <a:r>
                        <a:rPr lang="en-US" baseline="0" dirty="0">
                          <a:latin typeface="Constantia" panose="02030602050306030303" pitchFamily="18" charset="0"/>
                          <a:cs typeface="Baskerville"/>
                        </a:rPr>
                        <a:t> ability to feel sympathy and empathy</a:t>
                      </a:r>
                      <a:endParaRPr lang="en-US" dirty="0">
                        <a:latin typeface="Constantia" panose="02030602050306030303" pitchFamily="18" charset="0"/>
                        <a:cs typeface="Baskerville"/>
                      </a:endParaRPr>
                    </a:p>
                  </a:txBody>
                  <a:tcPr/>
                </a:tc>
                <a:extLst>
                  <a:ext uri="{0D108BD9-81ED-4DB2-BD59-A6C34878D82A}">
                    <a16:rowId xmlns:a16="http://schemas.microsoft.com/office/drawing/2014/main" val="10003"/>
                  </a:ext>
                </a:extLst>
              </a:tr>
              <a:tr h="370840">
                <a:tc>
                  <a:txBody>
                    <a:bodyPr/>
                    <a:lstStyle/>
                    <a:p>
                      <a:r>
                        <a:rPr lang="en-US" dirty="0">
                          <a:latin typeface="Constantia" panose="02030602050306030303" pitchFamily="18" charset="0"/>
                          <a:cs typeface="Baskerville"/>
                        </a:rPr>
                        <a:t>Disruption</a:t>
                      </a:r>
                      <a:r>
                        <a:rPr lang="en-US" baseline="0" dirty="0">
                          <a:latin typeface="Constantia" panose="02030602050306030303" pitchFamily="18" charset="0"/>
                          <a:cs typeface="Baskerville"/>
                        </a:rPr>
                        <a:t> of world view</a:t>
                      </a:r>
                      <a:endParaRPr lang="en-US" dirty="0">
                        <a:latin typeface="Constantia" panose="02030602050306030303" pitchFamily="18" charset="0"/>
                        <a:cs typeface="Baskerville"/>
                      </a:endParaRPr>
                    </a:p>
                  </a:txBody>
                  <a:tcPr/>
                </a:tc>
                <a:tc>
                  <a:txBody>
                    <a:bodyPr/>
                    <a:lstStyle/>
                    <a:p>
                      <a:r>
                        <a:rPr lang="en-US" dirty="0">
                          <a:latin typeface="Constantia" panose="02030602050306030303" pitchFamily="18" charset="0"/>
                          <a:cs typeface="Baskerville"/>
                        </a:rPr>
                        <a:t>Cynicism</a:t>
                      </a:r>
                    </a:p>
                  </a:txBody>
                  <a:tcPr/>
                </a:tc>
                <a:extLst>
                  <a:ext uri="{0D108BD9-81ED-4DB2-BD59-A6C34878D82A}">
                    <a16:rowId xmlns:a16="http://schemas.microsoft.com/office/drawing/2014/main" val="10004"/>
                  </a:ext>
                </a:extLst>
              </a:tr>
              <a:tr h="370840">
                <a:tc>
                  <a:txBody>
                    <a:bodyPr/>
                    <a:lstStyle/>
                    <a:p>
                      <a:r>
                        <a:rPr lang="en-US" dirty="0">
                          <a:latin typeface="Constantia" panose="02030602050306030303" pitchFamily="18" charset="0"/>
                          <a:cs typeface="Baskerville"/>
                        </a:rPr>
                        <a:t>Inability to tolerate strong feelings</a:t>
                      </a:r>
                    </a:p>
                  </a:txBody>
                  <a:tcPr/>
                </a:tc>
                <a:tc>
                  <a:txBody>
                    <a:bodyPr/>
                    <a:lstStyle/>
                    <a:p>
                      <a:r>
                        <a:rPr lang="en-US" dirty="0">
                          <a:latin typeface="Constantia" panose="02030602050306030303" pitchFamily="18" charset="0"/>
                          <a:cs typeface="Baskerville"/>
                        </a:rPr>
                        <a:t>Problems with intimacy</a:t>
                      </a:r>
                    </a:p>
                  </a:txBody>
                  <a:tcPr/>
                </a:tc>
                <a:extLst>
                  <a:ext uri="{0D108BD9-81ED-4DB2-BD59-A6C34878D82A}">
                    <a16:rowId xmlns:a16="http://schemas.microsoft.com/office/drawing/2014/main" val="10005"/>
                  </a:ext>
                </a:extLst>
              </a:tr>
              <a:tr h="370840">
                <a:tc>
                  <a:txBody>
                    <a:bodyPr/>
                    <a:lstStyle/>
                    <a:p>
                      <a:r>
                        <a:rPr lang="en-US" dirty="0">
                          <a:latin typeface="Constantia" panose="02030602050306030303" pitchFamily="18" charset="0"/>
                          <a:cs typeface="Baskerville"/>
                        </a:rPr>
                        <a:t>Insensitivity</a:t>
                      </a:r>
                      <a:r>
                        <a:rPr lang="en-US" baseline="0" dirty="0">
                          <a:latin typeface="Constantia" panose="02030602050306030303" pitchFamily="18" charset="0"/>
                          <a:cs typeface="Baskerville"/>
                        </a:rPr>
                        <a:t> to emotional material</a:t>
                      </a:r>
                      <a:endParaRPr lang="en-US" dirty="0">
                        <a:latin typeface="Constantia" panose="02030602050306030303" pitchFamily="18" charset="0"/>
                        <a:cs typeface="Baskerville"/>
                      </a:endParaRPr>
                    </a:p>
                  </a:txBody>
                  <a:tcPr/>
                </a:tc>
                <a:tc>
                  <a:txBody>
                    <a:bodyPr/>
                    <a:lstStyle/>
                    <a:p>
                      <a:r>
                        <a:rPr lang="en-US" dirty="0">
                          <a:latin typeface="Constantia" panose="02030602050306030303" pitchFamily="18" charset="0"/>
                          <a:cs typeface="Baskerville"/>
                        </a:rPr>
                        <a:t>Loss of hope</a:t>
                      </a:r>
                    </a:p>
                  </a:txBody>
                  <a:tcPr/>
                </a:tc>
                <a:extLst>
                  <a:ext uri="{0D108BD9-81ED-4DB2-BD59-A6C34878D82A}">
                    <a16:rowId xmlns:a16="http://schemas.microsoft.com/office/drawing/2014/main" val="10006"/>
                  </a:ext>
                </a:extLst>
              </a:tr>
              <a:tr h="370840">
                <a:tc>
                  <a:txBody>
                    <a:bodyPr/>
                    <a:lstStyle/>
                    <a:p>
                      <a:r>
                        <a:rPr lang="en-US" dirty="0">
                          <a:latin typeface="Constantia" panose="02030602050306030303" pitchFamily="18" charset="0"/>
                          <a:cs typeface="Baskerville"/>
                        </a:rPr>
                        <a:t>Heightened anxiety/irrational</a:t>
                      </a:r>
                      <a:r>
                        <a:rPr lang="en-US" baseline="0" dirty="0">
                          <a:latin typeface="Constantia" panose="02030602050306030303" pitchFamily="18" charset="0"/>
                          <a:cs typeface="Baskerville"/>
                        </a:rPr>
                        <a:t> fears</a:t>
                      </a:r>
                      <a:endParaRPr lang="en-US" dirty="0">
                        <a:latin typeface="Constantia" panose="02030602050306030303" pitchFamily="18" charset="0"/>
                        <a:cs typeface="Baskerville"/>
                      </a:endParaRPr>
                    </a:p>
                  </a:txBody>
                  <a:tcPr/>
                </a:tc>
                <a:tc>
                  <a:txBody>
                    <a:bodyPr/>
                    <a:lstStyle/>
                    <a:p>
                      <a:r>
                        <a:rPr lang="en-US" dirty="0">
                          <a:latin typeface="Constantia" panose="02030602050306030303" pitchFamily="18" charset="0"/>
                          <a:cs typeface="Baskerville"/>
                        </a:rPr>
                        <a:t>Difficulty separating personal and professional</a:t>
                      </a:r>
                      <a:r>
                        <a:rPr lang="en-US" baseline="0" dirty="0">
                          <a:latin typeface="Constantia" panose="02030602050306030303" pitchFamily="18" charset="0"/>
                          <a:cs typeface="Baskerville"/>
                        </a:rPr>
                        <a:t> lives</a:t>
                      </a:r>
                      <a:endParaRPr lang="en-US" dirty="0">
                        <a:latin typeface="Constantia" panose="02030602050306030303" pitchFamily="18" charset="0"/>
                        <a:cs typeface="Baskerville"/>
                      </a:endParaRPr>
                    </a:p>
                  </a:txBody>
                  <a:tcPr/>
                </a:tc>
                <a:extLst>
                  <a:ext uri="{0D108BD9-81ED-4DB2-BD59-A6C34878D82A}">
                    <a16:rowId xmlns:a16="http://schemas.microsoft.com/office/drawing/2014/main" val="10007"/>
                  </a:ext>
                </a:extLst>
              </a:tr>
            </a:tbl>
          </a:graphicData>
        </a:graphic>
      </p:graphicFrame>
      <p:sp>
        <p:nvSpPr>
          <p:cNvPr id="4" name="Footer Placeholder 3"/>
          <p:cNvSpPr>
            <a:spLocks noGrp="1"/>
          </p:cNvSpPr>
          <p:nvPr>
            <p:ph type="ftr" sz="quarter" idx="11"/>
          </p:nvPr>
        </p:nvSpPr>
        <p:spPr/>
        <p:txBody>
          <a:bodyPr/>
          <a:lstStyle/>
          <a:p>
            <a:r>
              <a:rPr lang="en-US" dirty="0"/>
              <a:t>Your Website/Copyright/Contact Info in Footer</a:t>
            </a:r>
          </a:p>
        </p:txBody>
      </p:sp>
      <p:sp>
        <p:nvSpPr>
          <p:cNvPr id="6" name="TextBox 5">
            <a:extLst>
              <a:ext uri="{FF2B5EF4-FFF2-40B4-BE49-F238E27FC236}">
                <a16:creationId xmlns:a16="http://schemas.microsoft.com/office/drawing/2014/main" id="{5A97CDE9-5D82-374E-A17E-B92EB5D35BA6}"/>
              </a:ext>
            </a:extLst>
          </p:cNvPr>
          <p:cNvSpPr txBox="1"/>
          <p:nvPr/>
        </p:nvSpPr>
        <p:spPr>
          <a:xfrm>
            <a:off x="8942294" y="5674811"/>
            <a:ext cx="2796988" cy="553998"/>
          </a:xfrm>
          <a:prstGeom prst="rect">
            <a:avLst/>
          </a:prstGeom>
          <a:noFill/>
        </p:spPr>
        <p:txBody>
          <a:bodyPr wrap="square" rtlCol="0">
            <a:spAutoFit/>
          </a:bodyPr>
          <a:lstStyle/>
          <a:p>
            <a:r>
              <a:rPr lang="en-US" sz="1200" dirty="0">
                <a:latin typeface="Constantia" charset="0"/>
              </a:rPr>
              <a:t>(Caring Safely. 2020. “Module One”)</a:t>
            </a:r>
            <a:endParaRPr lang="en-US" sz="1200" dirty="0">
              <a:latin typeface="Constantia" panose="02030602050306030303" pitchFamily="18" charset="0"/>
            </a:endParaRPr>
          </a:p>
          <a:p>
            <a:endParaRPr lang="en-US" dirty="0"/>
          </a:p>
        </p:txBody>
      </p:sp>
    </p:spTree>
    <p:extLst>
      <p:ext uri="{BB962C8B-B14F-4D97-AF65-F5344CB8AC3E}">
        <p14:creationId xmlns:p14="http://schemas.microsoft.com/office/powerpoint/2010/main" val="3589074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2077E-46E2-C54E-918B-7ADCD70FE1C8}"/>
              </a:ext>
            </a:extLst>
          </p:cNvPr>
          <p:cNvSpPr>
            <a:spLocks noGrp="1"/>
          </p:cNvSpPr>
          <p:nvPr>
            <p:ph type="title"/>
          </p:nvPr>
        </p:nvSpPr>
        <p:spPr/>
        <p:txBody>
          <a:bodyPr/>
          <a:lstStyle/>
          <a:p>
            <a:r>
              <a:rPr lang="en-US" dirty="0"/>
              <a:t>Strategy #1</a:t>
            </a:r>
          </a:p>
        </p:txBody>
      </p:sp>
      <p:sp>
        <p:nvSpPr>
          <p:cNvPr id="3" name="Content Placeholder 2">
            <a:extLst>
              <a:ext uri="{FF2B5EF4-FFF2-40B4-BE49-F238E27FC236}">
                <a16:creationId xmlns:a16="http://schemas.microsoft.com/office/drawing/2014/main" id="{824E82CB-7A04-7E4F-978A-30326DAA9E09}"/>
              </a:ext>
            </a:extLst>
          </p:cNvPr>
          <p:cNvSpPr>
            <a:spLocks noGrp="1"/>
          </p:cNvSpPr>
          <p:nvPr>
            <p:ph idx="1"/>
          </p:nvPr>
        </p:nvSpPr>
        <p:spPr/>
        <p:txBody>
          <a:bodyPr/>
          <a:lstStyle/>
          <a:p>
            <a:pPr marL="0" indent="0">
              <a:buNone/>
            </a:pPr>
            <a:r>
              <a:rPr lang="en-US" sz="2400" b="1" dirty="0">
                <a:latin typeface="Constantia" panose="02030602050306030303" pitchFamily="18" charset="0"/>
              </a:rPr>
              <a:t>Limit the amount of trauma you are exposed to</a:t>
            </a:r>
          </a:p>
          <a:p>
            <a:r>
              <a:rPr lang="en-US" b="1" dirty="0">
                <a:latin typeface="Constantia" panose="02030602050306030303" pitchFamily="18" charset="0"/>
              </a:rPr>
              <a:t>The more trauma one is exposed to, the more likely they will experience vicarious trauma. </a:t>
            </a:r>
            <a:r>
              <a:rPr lang="en-US" dirty="0">
                <a:latin typeface="Constantia" panose="02030602050306030303" pitchFamily="18" charset="0"/>
              </a:rPr>
              <a:t>One strategy is to limit trauma input.</a:t>
            </a:r>
          </a:p>
          <a:p>
            <a:pPr marL="0" indent="0">
              <a:buNone/>
            </a:pPr>
            <a:r>
              <a:rPr lang="en-US" b="1" dirty="0">
                <a:latin typeface="Constantia" panose="02030602050306030303" pitchFamily="18" charset="0"/>
              </a:rPr>
              <a:t>Limit: </a:t>
            </a:r>
          </a:p>
          <a:p>
            <a:pPr marL="342900" indent="-342900">
              <a:buFont typeface="Arial" charset="0"/>
              <a:buChar char="•"/>
            </a:pPr>
            <a:r>
              <a:rPr lang="en-US" dirty="0">
                <a:latin typeface="Constantia" panose="02030602050306030303" pitchFamily="18" charset="0"/>
              </a:rPr>
              <a:t>Number of people who have trauma per day</a:t>
            </a:r>
          </a:p>
          <a:p>
            <a:pPr marL="342900" indent="-342900">
              <a:buFont typeface="Arial" charset="0"/>
              <a:buChar char="•"/>
            </a:pPr>
            <a:r>
              <a:rPr lang="en-US" dirty="0">
                <a:latin typeface="Constantia" panose="02030602050306030303" pitchFamily="18" charset="0"/>
              </a:rPr>
              <a:t>Informal debriefing with colleagues</a:t>
            </a:r>
          </a:p>
          <a:p>
            <a:pPr marL="342900" indent="-342900">
              <a:buFont typeface="Arial" charset="0"/>
              <a:buChar char="•"/>
            </a:pPr>
            <a:r>
              <a:rPr lang="en-US" dirty="0">
                <a:latin typeface="Constantia" panose="02030602050306030303" pitchFamily="18" charset="0"/>
              </a:rPr>
              <a:t>Real trauma in news, TV, internet, social media</a:t>
            </a:r>
          </a:p>
          <a:p>
            <a:pPr marL="0" indent="0">
              <a:buNone/>
            </a:pPr>
            <a:endParaRPr lang="en-US" dirty="0">
              <a:latin typeface="Constantia" panose="02030602050306030303" pitchFamily="18" charset="0"/>
            </a:endParaRPr>
          </a:p>
          <a:p>
            <a:pPr marL="0" indent="0">
              <a:buNone/>
            </a:pPr>
            <a:r>
              <a:rPr lang="en-US" dirty="0">
                <a:latin typeface="Constantia" panose="02030602050306030303" pitchFamily="18" charset="0"/>
              </a:rPr>
              <a:t>This includes awareness of what details of trauma you share with others as well.  </a:t>
            </a:r>
          </a:p>
          <a:p>
            <a:pPr marL="0" indent="0">
              <a:buNone/>
            </a:pPr>
            <a:endParaRPr lang="en-US" dirty="0"/>
          </a:p>
        </p:txBody>
      </p:sp>
      <p:sp>
        <p:nvSpPr>
          <p:cNvPr id="4" name="Footer Placeholder 3">
            <a:extLst>
              <a:ext uri="{FF2B5EF4-FFF2-40B4-BE49-F238E27FC236}">
                <a16:creationId xmlns:a16="http://schemas.microsoft.com/office/drawing/2014/main" id="{99B6D47B-EF2D-5248-9FFE-342AFE8810C3}"/>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9198213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2077E-46E2-C54E-918B-7ADCD70FE1C8}"/>
              </a:ext>
            </a:extLst>
          </p:cNvPr>
          <p:cNvSpPr>
            <a:spLocks noGrp="1"/>
          </p:cNvSpPr>
          <p:nvPr>
            <p:ph type="title"/>
          </p:nvPr>
        </p:nvSpPr>
        <p:spPr/>
        <p:txBody>
          <a:bodyPr/>
          <a:lstStyle/>
          <a:p>
            <a:r>
              <a:rPr lang="en-US" dirty="0"/>
              <a:t>The Stages of Compassion Fatigue:</a:t>
            </a:r>
            <a:br>
              <a:rPr lang="en-US" dirty="0"/>
            </a:br>
            <a:r>
              <a:rPr lang="en-US" dirty="0"/>
              <a:t>Stage One</a:t>
            </a:r>
          </a:p>
        </p:txBody>
      </p:sp>
      <p:sp>
        <p:nvSpPr>
          <p:cNvPr id="3" name="Content Placeholder 2">
            <a:extLst>
              <a:ext uri="{FF2B5EF4-FFF2-40B4-BE49-F238E27FC236}">
                <a16:creationId xmlns:a16="http://schemas.microsoft.com/office/drawing/2014/main" id="{824E82CB-7A04-7E4F-978A-30326DAA9E09}"/>
              </a:ext>
            </a:extLst>
          </p:cNvPr>
          <p:cNvSpPr>
            <a:spLocks noGrp="1"/>
          </p:cNvSpPr>
          <p:nvPr>
            <p:ph idx="1"/>
          </p:nvPr>
        </p:nvSpPr>
        <p:spPr/>
        <p:txBody>
          <a:bodyPr>
            <a:normAutofit fontScale="92500" lnSpcReduction="10000"/>
          </a:bodyPr>
          <a:lstStyle/>
          <a:p>
            <a:r>
              <a:rPr lang="en-US" dirty="0">
                <a:solidFill>
                  <a:schemeClr val="tx1"/>
                </a:solidFill>
                <a:latin typeface="Constantia" panose="02030602050306030303" pitchFamily="18" charset="0"/>
              </a:rPr>
              <a:t>Hopeful and excited to help foster positive change</a:t>
            </a:r>
          </a:p>
          <a:p>
            <a:r>
              <a:rPr lang="en-US" dirty="0">
                <a:solidFill>
                  <a:schemeClr val="tx1"/>
                </a:solidFill>
                <a:latin typeface="Constantia" panose="02030602050306030303" pitchFamily="18" charset="0"/>
              </a:rPr>
              <a:t>Very involved in projects/committees</a:t>
            </a:r>
          </a:p>
          <a:p>
            <a:r>
              <a:rPr lang="en-US" dirty="0">
                <a:solidFill>
                  <a:schemeClr val="tx1"/>
                </a:solidFill>
                <a:latin typeface="Constantia" panose="02030602050306030303" pitchFamily="18" charset="0"/>
              </a:rPr>
              <a:t>Making self readily available often</a:t>
            </a:r>
          </a:p>
          <a:p>
            <a:r>
              <a:rPr lang="en-US" dirty="0">
                <a:solidFill>
                  <a:schemeClr val="tx1"/>
                </a:solidFill>
                <a:latin typeface="Constantia" panose="02030602050306030303" pitchFamily="18" charset="0"/>
              </a:rPr>
              <a:t>Eager to problem solve and make a difference</a:t>
            </a:r>
          </a:p>
          <a:p>
            <a:r>
              <a:rPr lang="en-US" dirty="0">
                <a:solidFill>
                  <a:schemeClr val="tx1"/>
                </a:solidFill>
                <a:latin typeface="Constantia" panose="02030602050306030303" pitchFamily="18" charset="0"/>
              </a:rPr>
              <a:t>Offer to work extra hours and/or work through breaks/lunch</a:t>
            </a:r>
          </a:p>
          <a:p>
            <a:r>
              <a:rPr lang="en-US" dirty="0">
                <a:solidFill>
                  <a:schemeClr val="tx1"/>
                </a:solidFill>
                <a:latin typeface="Constantia" panose="02030602050306030303" pitchFamily="18" charset="0"/>
              </a:rPr>
              <a:t>Enthusiastic about profession and volunteering for tasks</a:t>
            </a:r>
          </a:p>
          <a:p>
            <a:r>
              <a:rPr lang="en-US" dirty="0">
                <a:solidFill>
                  <a:schemeClr val="tx1"/>
                </a:solidFill>
                <a:latin typeface="Constantia" panose="02030602050306030303" pitchFamily="18" charset="0"/>
              </a:rPr>
              <a:t>Will go above and beyond role, especially if other resource/supports are lacking</a:t>
            </a:r>
          </a:p>
          <a:p>
            <a:r>
              <a:rPr lang="en-US" dirty="0">
                <a:solidFill>
                  <a:schemeClr val="tx1"/>
                </a:solidFill>
                <a:latin typeface="Constantia" panose="02030602050306030303" pitchFamily="18" charset="0"/>
              </a:rPr>
              <a:t>Enjoying the compassion satisfaction that is being experienced</a:t>
            </a:r>
          </a:p>
          <a:p>
            <a:pPr marL="0" indent="0" algn="r">
              <a:buNone/>
            </a:pPr>
            <a:r>
              <a:rPr lang="en-US" sz="1400" dirty="0">
                <a:latin typeface="Constantia" charset="0"/>
              </a:rPr>
              <a:t>(Caring Safely. 2020. “Module One”)</a:t>
            </a:r>
            <a:endParaRPr lang="en-US" sz="1300" dirty="0">
              <a:solidFill>
                <a:schemeClr val="tx1"/>
              </a:solidFill>
              <a:latin typeface="Constantia" panose="02030602050306030303" pitchFamily="18" charset="0"/>
            </a:endParaRPr>
          </a:p>
          <a:p>
            <a:pPr marL="0" indent="0">
              <a:buNone/>
            </a:pPr>
            <a:r>
              <a:rPr lang="en-US" sz="2400" dirty="0">
                <a:solidFill>
                  <a:schemeClr val="accent3"/>
                </a:solidFill>
                <a:latin typeface="Constantia" charset="0"/>
              </a:rPr>
              <a:t>Dyad Activity: What did you do in the Compassion Satisfaction stage?</a:t>
            </a:r>
          </a:p>
          <a:p>
            <a:pPr marL="0" indent="0">
              <a:buNone/>
            </a:pPr>
            <a:endParaRPr lang="en-US" dirty="0"/>
          </a:p>
        </p:txBody>
      </p:sp>
      <p:sp>
        <p:nvSpPr>
          <p:cNvPr id="4" name="Footer Placeholder 3">
            <a:extLst>
              <a:ext uri="{FF2B5EF4-FFF2-40B4-BE49-F238E27FC236}">
                <a16:creationId xmlns:a16="http://schemas.microsoft.com/office/drawing/2014/main" id="{8304D220-8394-4A42-B5CB-7AC25FE0D9C2}"/>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37704940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2077E-46E2-C54E-918B-7ADCD70FE1C8}"/>
              </a:ext>
            </a:extLst>
          </p:cNvPr>
          <p:cNvSpPr>
            <a:spLocks noGrp="1"/>
          </p:cNvSpPr>
          <p:nvPr>
            <p:ph type="title"/>
          </p:nvPr>
        </p:nvSpPr>
        <p:spPr/>
        <p:txBody>
          <a:bodyPr/>
          <a:lstStyle/>
          <a:p>
            <a:r>
              <a:rPr lang="en-US" dirty="0"/>
              <a:t>The Stages of Compassion Fatigue:</a:t>
            </a:r>
            <a:br>
              <a:rPr lang="en-US" dirty="0"/>
            </a:br>
            <a:r>
              <a:rPr lang="en-US" dirty="0"/>
              <a:t>Stage two</a:t>
            </a:r>
          </a:p>
        </p:txBody>
      </p:sp>
      <p:sp>
        <p:nvSpPr>
          <p:cNvPr id="3" name="Content Placeholder 2">
            <a:extLst>
              <a:ext uri="{FF2B5EF4-FFF2-40B4-BE49-F238E27FC236}">
                <a16:creationId xmlns:a16="http://schemas.microsoft.com/office/drawing/2014/main" id="{824E82CB-7A04-7E4F-978A-30326DAA9E09}"/>
              </a:ext>
            </a:extLst>
          </p:cNvPr>
          <p:cNvSpPr>
            <a:spLocks noGrp="1"/>
          </p:cNvSpPr>
          <p:nvPr>
            <p:ph idx="1"/>
          </p:nvPr>
        </p:nvSpPr>
        <p:spPr>
          <a:xfrm>
            <a:off x="581192" y="2180496"/>
            <a:ext cx="11029615" cy="3975348"/>
          </a:xfrm>
        </p:spPr>
        <p:txBody>
          <a:bodyPr>
            <a:normAutofit fontScale="85000" lnSpcReduction="20000"/>
          </a:bodyPr>
          <a:lstStyle/>
          <a:p>
            <a:pPr marL="0" indent="0">
              <a:buNone/>
            </a:pPr>
            <a:r>
              <a:rPr lang="en-US" sz="1900" dirty="0">
                <a:solidFill>
                  <a:schemeClr val="tx1"/>
                </a:solidFill>
                <a:latin typeface="Constantia" panose="02030602050306030303" pitchFamily="18" charset="0"/>
              </a:rPr>
              <a:t>Compassion Satisfaction tendencies to go above and beyond can lead to less time/energy for personal health and wellness.  Begin alternating between compassion satisfaction and early signs of compassion fatigue, including:</a:t>
            </a:r>
          </a:p>
          <a:p>
            <a:r>
              <a:rPr lang="en-US" sz="1900" dirty="0">
                <a:solidFill>
                  <a:schemeClr val="tx1"/>
                </a:solidFill>
                <a:latin typeface="Constantia" panose="02030602050306030303" pitchFamily="18" charset="0"/>
              </a:rPr>
              <a:t>May begin to cut corners (give examples of how in your audience’s field)</a:t>
            </a:r>
          </a:p>
          <a:p>
            <a:r>
              <a:rPr lang="en-US" sz="1900" dirty="0">
                <a:solidFill>
                  <a:schemeClr val="tx1"/>
                </a:solidFill>
                <a:latin typeface="Constantia" panose="02030602050306030303" pitchFamily="18" charset="0"/>
              </a:rPr>
              <a:t>Daydream or distracted  when working with people</a:t>
            </a:r>
          </a:p>
          <a:p>
            <a:r>
              <a:rPr lang="en-US" sz="1900" dirty="0">
                <a:solidFill>
                  <a:schemeClr val="tx1"/>
                </a:solidFill>
                <a:latin typeface="Constantia" panose="02030602050306030303" pitchFamily="18" charset="0"/>
              </a:rPr>
              <a:t>Oversights, mistakes, hard to concentrate</a:t>
            </a:r>
          </a:p>
          <a:p>
            <a:r>
              <a:rPr lang="en-US" sz="1900" dirty="0">
                <a:solidFill>
                  <a:schemeClr val="tx1"/>
                </a:solidFill>
                <a:latin typeface="Constantia" panose="02030602050306030303" pitchFamily="18" charset="0"/>
              </a:rPr>
              <a:t>Increase in irritability or frustration</a:t>
            </a:r>
          </a:p>
          <a:p>
            <a:r>
              <a:rPr lang="en-US" sz="1900" dirty="0">
                <a:solidFill>
                  <a:schemeClr val="tx1"/>
                </a:solidFill>
                <a:latin typeface="Constantia" panose="02030602050306030303" pitchFamily="18" charset="0"/>
              </a:rPr>
              <a:t>Energy beginning to wane – not as eager as first stage</a:t>
            </a:r>
          </a:p>
          <a:p>
            <a:r>
              <a:rPr lang="en-US" sz="1900" dirty="0">
                <a:solidFill>
                  <a:schemeClr val="tx1"/>
                </a:solidFill>
                <a:latin typeface="Constantia" panose="02030602050306030303" pitchFamily="18" charset="0"/>
              </a:rPr>
              <a:t>Begin to  ourselves from friends and co-workers</a:t>
            </a:r>
          </a:p>
          <a:p>
            <a:pPr marL="0" indent="0" algn="r">
              <a:buNone/>
            </a:pPr>
            <a:r>
              <a:rPr lang="en-US" sz="1400" dirty="0">
                <a:latin typeface="Constantia" charset="0"/>
              </a:rPr>
              <a:t>(Caring Safely. 2020. “Module One”)</a:t>
            </a:r>
            <a:endParaRPr lang="en-US" sz="1400" dirty="0">
              <a:solidFill>
                <a:schemeClr val="tx1"/>
              </a:solidFill>
              <a:latin typeface="Constantia" panose="02030602050306030303" pitchFamily="18" charset="0"/>
            </a:endParaRPr>
          </a:p>
          <a:p>
            <a:pPr marL="0" indent="0">
              <a:buNone/>
            </a:pPr>
            <a:endParaRPr lang="en-US" sz="1900" dirty="0">
              <a:solidFill>
                <a:schemeClr val="accent3"/>
              </a:solidFill>
              <a:latin typeface="Constantia" panose="02030602050306030303" pitchFamily="18" charset="0"/>
            </a:endParaRPr>
          </a:p>
          <a:p>
            <a:pPr marL="0" indent="0">
              <a:buNone/>
            </a:pPr>
            <a:r>
              <a:rPr lang="en-US" sz="2600" dirty="0">
                <a:solidFill>
                  <a:schemeClr val="accent3"/>
                </a:solidFill>
                <a:latin typeface="Constantia" panose="02030602050306030303" pitchFamily="18" charset="0"/>
              </a:rPr>
              <a:t>Small Group Discussion:</a:t>
            </a:r>
          </a:p>
          <a:p>
            <a:pPr marL="0" indent="0">
              <a:buNone/>
            </a:pPr>
            <a:r>
              <a:rPr lang="en-US" sz="2600" dirty="0">
                <a:solidFill>
                  <a:schemeClr val="accent3"/>
                </a:solidFill>
                <a:latin typeface="Constantia" panose="02030602050306030303" pitchFamily="18" charset="0"/>
              </a:rPr>
              <a:t>Do you remember when your hope, passion and energy first started to drop?</a:t>
            </a:r>
          </a:p>
          <a:p>
            <a:pPr marL="0" indent="0">
              <a:buNone/>
            </a:pPr>
            <a:endParaRPr lang="en-US" dirty="0"/>
          </a:p>
        </p:txBody>
      </p:sp>
      <p:sp>
        <p:nvSpPr>
          <p:cNvPr id="4" name="Footer Placeholder 3">
            <a:extLst>
              <a:ext uri="{FF2B5EF4-FFF2-40B4-BE49-F238E27FC236}">
                <a16:creationId xmlns:a16="http://schemas.microsoft.com/office/drawing/2014/main" id="{8304D220-8394-4A42-B5CB-7AC25FE0D9C2}"/>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4247636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4E7DE-D56D-4441-BA28-E5D104E54D81}"/>
              </a:ext>
            </a:extLst>
          </p:cNvPr>
          <p:cNvSpPr>
            <a:spLocks noGrp="1"/>
          </p:cNvSpPr>
          <p:nvPr>
            <p:ph type="title"/>
          </p:nvPr>
        </p:nvSpPr>
        <p:spPr/>
        <p:txBody>
          <a:bodyPr/>
          <a:lstStyle/>
          <a:p>
            <a:r>
              <a:rPr lang="en-US" dirty="0"/>
              <a:t>Housekeeping</a:t>
            </a:r>
          </a:p>
        </p:txBody>
      </p:sp>
      <p:sp>
        <p:nvSpPr>
          <p:cNvPr id="3" name="Content Placeholder 2">
            <a:extLst>
              <a:ext uri="{FF2B5EF4-FFF2-40B4-BE49-F238E27FC236}">
                <a16:creationId xmlns:a16="http://schemas.microsoft.com/office/drawing/2014/main" id="{4D576262-4A00-EA49-B9FC-5C8887AD6383}"/>
              </a:ext>
            </a:extLst>
          </p:cNvPr>
          <p:cNvSpPr>
            <a:spLocks noGrp="1"/>
          </p:cNvSpPr>
          <p:nvPr>
            <p:ph idx="1"/>
          </p:nvPr>
        </p:nvSpPr>
        <p:spPr/>
        <p:txBody>
          <a:bodyPr/>
          <a:lstStyle/>
          <a:p>
            <a:r>
              <a:rPr lang="en-US" dirty="0">
                <a:latin typeface="Constantia" panose="02030602050306030303" pitchFamily="18" charset="0"/>
              </a:rPr>
              <a:t>Time/Schedule </a:t>
            </a:r>
          </a:p>
          <a:p>
            <a:r>
              <a:rPr lang="en-US" dirty="0">
                <a:latin typeface="Constantia" panose="02030602050306030303" pitchFamily="18" charset="0"/>
              </a:rPr>
              <a:t>Breaks/Washrooms/Parking</a:t>
            </a:r>
          </a:p>
          <a:p>
            <a:r>
              <a:rPr lang="en-US" dirty="0">
                <a:latin typeface="Constantia" panose="02030602050306030303" pitchFamily="18" charset="0"/>
              </a:rPr>
              <a:t>Slides/Handouts</a:t>
            </a:r>
          </a:p>
          <a:p>
            <a:r>
              <a:rPr lang="en-US" dirty="0">
                <a:latin typeface="Constantia" panose="02030602050306030303" pitchFamily="18" charset="0"/>
              </a:rPr>
              <a:t>Reference on last slide</a:t>
            </a:r>
          </a:p>
          <a:p>
            <a:r>
              <a:rPr lang="en-US" dirty="0">
                <a:latin typeface="Constantia" panose="02030602050306030303" pitchFamily="18" charset="0"/>
              </a:rPr>
              <a:t>Q&amp;A (during or at designated times?)</a:t>
            </a:r>
          </a:p>
          <a:p>
            <a:r>
              <a:rPr lang="en-US" dirty="0">
                <a:latin typeface="Constantia" panose="02030602050306030303" pitchFamily="18" charset="0"/>
              </a:rPr>
              <a:t>Learning activities (case studies, individual activities, personal assessment, dyad activities, group activities, large group discussion)</a:t>
            </a:r>
          </a:p>
          <a:p>
            <a:endParaRPr lang="en-US" dirty="0"/>
          </a:p>
        </p:txBody>
      </p:sp>
      <p:sp>
        <p:nvSpPr>
          <p:cNvPr id="4" name="Footer Placeholder 3">
            <a:extLst>
              <a:ext uri="{FF2B5EF4-FFF2-40B4-BE49-F238E27FC236}">
                <a16:creationId xmlns:a16="http://schemas.microsoft.com/office/drawing/2014/main" id="{15818576-2725-DC44-8182-B0F73F120D05}"/>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3989018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2077E-46E2-C54E-918B-7ADCD70FE1C8}"/>
              </a:ext>
            </a:extLst>
          </p:cNvPr>
          <p:cNvSpPr>
            <a:spLocks noGrp="1"/>
          </p:cNvSpPr>
          <p:nvPr>
            <p:ph type="title"/>
          </p:nvPr>
        </p:nvSpPr>
        <p:spPr/>
        <p:txBody>
          <a:bodyPr/>
          <a:lstStyle/>
          <a:p>
            <a:r>
              <a:rPr lang="en-US" dirty="0"/>
              <a:t>The Stages of Compassion Fatigue:</a:t>
            </a:r>
            <a:br>
              <a:rPr lang="en-US" dirty="0"/>
            </a:br>
            <a:r>
              <a:rPr lang="en-US" dirty="0"/>
              <a:t>Stage three</a:t>
            </a:r>
          </a:p>
        </p:txBody>
      </p:sp>
      <p:sp>
        <p:nvSpPr>
          <p:cNvPr id="3" name="Content Placeholder 2">
            <a:extLst>
              <a:ext uri="{FF2B5EF4-FFF2-40B4-BE49-F238E27FC236}">
                <a16:creationId xmlns:a16="http://schemas.microsoft.com/office/drawing/2014/main" id="{824E82CB-7A04-7E4F-978A-30326DAA9E09}"/>
              </a:ext>
            </a:extLst>
          </p:cNvPr>
          <p:cNvSpPr>
            <a:spLocks noGrp="1"/>
          </p:cNvSpPr>
          <p:nvPr>
            <p:ph idx="1"/>
          </p:nvPr>
        </p:nvSpPr>
        <p:spPr>
          <a:xfrm>
            <a:off x="581192" y="2180496"/>
            <a:ext cx="11029615" cy="3975348"/>
          </a:xfrm>
        </p:spPr>
        <p:txBody>
          <a:bodyPr>
            <a:normAutofit lnSpcReduction="10000"/>
          </a:bodyPr>
          <a:lstStyle/>
          <a:p>
            <a:pPr marL="0" indent="0">
              <a:buNone/>
            </a:pPr>
            <a:r>
              <a:rPr lang="en-US" sz="2100" dirty="0">
                <a:solidFill>
                  <a:schemeClr val="tx1"/>
                </a:solidFill>
                <a:latin typeface="Constantia" panose="02030602050306030303" pitchFamily="18" charset="0"/>
              </a:rPr>
              <a:t>Compassion satisfaction continues to diminish. Increase in frequency/intensity/duration of signs of compassion fatigue, such as:</a:t>
            </a:r>
          </a:p>
          <a:p>
            <a:r>
              <a:rPr lang="en-US" sz="2100" dirty="0">
                <a:solidFill>
                  <a:schemeClr val="tx1"/>
                </a:solidFill>
                <a:latin typeface="Constantia" panose="02030602050306030303" pitchFamily="18" charset="0"/>
              </a:rPr>
              <a:t>Less excitement, hope, passion  - that original enthusiasm from stage one is gone</a:t>
            </a:r>
          </a:p>
          <a:p>
            <a:r>
              <a:rPr lang="en-US" sz="2100" dirty="0">
                <a:solidFill>
                  <a:schemeClr val="tx1"/>
                </a:solidFill>
                <a:latin typeface="Constantia" panose="02030602050306030303" pitchFamily="18" charset="0"/>
              </a:rPr>
              <a:t>Less personalization of clients – may be seen as “cases, charts” that evoke irritation </a:t>
            </a:r>
          </a:p>
          <a:p>
            <a:r>
              <a:rPr lang="en-US" sz="2100" dirty="0">
                <a:solidFill>
                  <a:schemeClr val="tx1"/>
                </a:solidFill>
                <a:latin typeface="Constantia" panose="02030602050306030303" pitchFamily="18" charset="0"/>
              </a:rPr>
              <a:t>You may receive complaints about your work or in your personal relationships</a:t>
            </a:r>
          </a:p>
          <a:p>
            <a:r>
              <a:rPr lang="en-US" sz="2100" dirty="0">
                <a:solidFill>
                  <a:schemeClr val="tx1"/>
                </a:solidFill>
                <a:latin typeface="Constantia" panose="02030602050306030303" pitchFamily="18" charset="0"/>
              </a:rPr>
              <a:t>Reduction if physical/emotional/cognitive energy – less compassion/empathy</a:t>
            </a:r>
          </a:p>
          <a:p>
            <a:r>
              <a:rPr lang="en-US" sz="2100" dirty="0">
                <a:solidFill>
                  <a:schemeClr val="tx1"/>
                </a:solidFill>
                <a:latin typeface="Constantia" panose="02030602050306030303" pitchFamily="18" charset="0"/>
              </a:rPr>
              <a:t>You may begin to withdrawal from family, friends or colleagues or cause arguments to push them away</a:t>
            </a:r>
          </a:p>
          <a:p>
            <a:r>
              <a:rPr lang="en-US" sz="2100" dirty="0">
                <a:solidFill>
                  <a:schemeClr val="tx1"/>
                </a:solidFill>
                <a:latin typeface="Constantia" panose="02030602050306030303" pitchFamily="18" charset="0"/>
              </a:rPr>
              <a:t>You may notice a negative impact on sleep, appetite, body, mood, relationships. </a:t>
            </a:r>
            <a:endParaRPr lang="en-US" sz="2100" dirty="0">
              <a:solidFill>
                <a:schemeClr val="accent3"/>
              </a:solidFill>
              <a:latin typeface="Constantia" panose="02030602050306030303" pitchFamily="18" charset="0"/>
            </a:endParaRPr>
          </a:p>
          <a:p>
            <a:pPr marL="0" indent="0" algn="r">
              <a:buNone/>
            </a:pPr>
            <a:r>
              <a:rPr lang="en-US" sz="1300" dirty="0">
                <a:latin typeface="Constantia" charset="0"/>
              </a:rPr>
              <a:t>(Caring Safely. 2020. “Module One”)</a:t>
            </a:r>
            <a:endParaRPr lang="en-US" sz="1300" dirty="0">
              <a:solidFill>
                <a:schemeClr val="tx1"/>
              </a:solidFill>
              <a:latin typeface="Constantia" panose="02030602050306030303" pitchFamily="18" charset="0"/>
            </a:endParaRPr>
          </a:p>
          <a:p>
            <a:pPr marL="0" indent="0">
              <a:buNone/>
            </a:pPr>
            <a:endParaRPr lang="en-US" dirty="0"/>
          </a:p>
        </p:txBody>
      </p:sp>
      <p:sp>
        <p:nvSpPr>
          <p:cNvPr id="4" name="Footer Placeholder 3">
            <a:extLst>
              <a:ext uri="{FF2B5EF4-FFF2-40B4-BE49-F238E27FC236}">
                <a16:creationId xmlns:a16="http://schemas.microsoft.com/office/drawing/2014/main" id="{8304D220-8394-4A42-B5CB-7AC25FE0D9C2}"/>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32992100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2077E-46E2-C54E-918B-7ADCD70FE1C8}"/>
              </a:ext>
            </a:extLst>
          </p:cNvPr>
          <p:cNvSpPr>
            <a:spLocks noGrp="1"/>
          </p:cNvSpPr>
          <p:nvPr>
            <p:ph type="title"/>
          </p:nvPr>
        </p:nvSpPr>
        <p:spPr/>
        <p:txBody>
          <a:bodyPr/>
          <a:lstStyle/>
          <a:p>
            <a:r>
              <a:rPr lang="en-US" dirty="0"/>
              <a:t>The Stages of Compassion Fatigue:</a:t>
            </a:r>
            <a:br>
              <a:rPr lang="en-US" dirty="0"/>
            </a:br>
            <a:r>
              <a:rPr lang="en-US" dirty="0"/>
              <a:t>Stage four</a:t>
            </a:r>
          </a:p>
        </p:txBody>
      </p:sp>
      <p:sp>
        <p:nvSpPr>
          <p:cNvPr id="3" name="Content Placeholder 2">
            <a:extLst>
              <a:ext uri="{FF2B5EF4-FFF2-40B4-BE49-F238E27FC236}">
                <a16:creationId xmlns:a16="http://schemas.microsoft.com/office/drawing/2014/main" id="{824E82CB-7A04-7E4F-978A-30326DAA9E09}"/>
              </a:ext>
            </a:extLst>
          </p:cNvPr>
          <p:cNvSpPr>
            <a:spLocks noGrp="1"/>
          </p:cNvSpPr>
          <p:nvPr>
            <p:ph idx="1"/>
          </p:nvPr>
        </p:nvSpPr>
        <p:spPr>
          <a:xfrm>
            <a:off x="581192" y="2180496"/>
            <a:ext cx="11029615" cy="3975348"/>
          </a:xfrm>
        </p:spPr>
        <p:txBody>
          <a:bodyPr>
            <a:normAutofit lnSpcReduction="10000"/>
          </a:bodyPr>
          <a:lstStyle/>
          <a:p>
            <a:pPr marL="0" indent="0">
              <a:buNone/>
            </a:pPr>
            <a:r>
              <a:rPr lang="en-US" dirty="0">
                <a:solidFill>
                  <a:schemeClr val="tx1"/>
                </a:solidFill>
                <a:latin typeface="Constantia" panose="02030602050306030303" pitchFamily="18" charset="0"/>
              </a:rPr>
              <a:t>Rare experiences of compassion satisfaction. Increase from stage three in the frequency/intensity/duration of compassion fatigue.  May begin to notice early signs of burnout. </a:t>
            </a:r>
          </a:p>
          <a:p>
            <a:r>
              <a:rPr lang="en-US" dirty="0">
                <a:solidFill>
                  <a:schemeClr val="tx1"/>
                </a:solidFill>
                <a:latin typeface="Constantia" panose="02030602050306030303" pitchFamily="18" charset="0"/>
              </a:rPr>
              <a:t>Reduction is cognitive abilities (focus, concentration, short term memory).  Your days may feel automated and you may complete tasks without feeling present and focused. </a:t>
            </a:r>
          </a:p>
          <a:p>
            <a:r>
              <a:rPr lang="en-US" dirty="0">
                <a:solidFill>
                  <a:schemeClr val="tx1"/>
                </a:solidFill>
                <a:latin typeface="Constantia" panose="02030602050306030303" pitchFamily="18" charset="0"/>
              </a:rPr>
              <a:t>You may have disconnected from colleagues/peers/family/friends and the hobbies/activities you used to enjoy.</a:t>
            </a:r>
          </a:p>
          <a:p>
            <a:r>
              <a:rPr lang="en-US" dirty="0">
                <a:solidFill>
                  <a:schemeClr val="tx1"/>
                </a:solidFill>
                <a:latin typeface="Constantia" panose="02030602050306030303" pitchFamily="18" charset="0"/>
              </a:rPr>
              <a:t>There are times it can be difficult to feel empathy for people.</a:t>
            </a:r>
          </a:p>
          <a:p>
            <a:r>
              <a:rPr lang="en-US" dirty="0">
                <a:solidFill>
                  <a:schemeClr val="tx1"/>
                </a:solidFill>
                <a:latin typeface="Constantia" panose="02030602050306030303" pitchFamily="18" charset="0"/>
              </a:rPr>
              <a:t>May begin to feel like you’re not really helping and lose hope for positive change in the people you are working with. </a:t>
            </a:r>
          </a:p>
          <a:p>
            <a:r>
              <a:rPr lang="en-US" dirty="0">
                <a:solidFill>
                  <a:schemeClr val="tx1"/>
                </a:solidFill>
                <a:latin typeface="Constantia" panose="02030602050306030303" pitchFamily="18" charset="0"/>
              </a:rPr>
              <a:t>Impacted sleep, appetite, body, mood, relationships. May notice symptoms of depression or anxiety disorders without meeting criteria. Physical health conditions are exacerbated.</a:t>
            </a:r>
          </a:p>
          <a:p>
            <a:pPr marL="0" indent="0" algn="r">
              <a:buNone/>
            </a:pPr>
            <a:r>
              <a:rPr lang="en-US" sz="1200" dirty="0">
                <a:latin typeface="Constantia" charset="0"/>
              </a:rPr>
              <a:t>(Caring Safely. 2020. “Module One”)</a:t>
            </a:r>
            <a:endParaRPr lang="en-US" sz="1200" dirty="0">
              <a:solidFill>
                <a:schemeClr val="tx1"/>
              </a:solidFill>
              <a:latin typeface="Constantia" panose="02030602050306030303" pitchFamily="18" charset="0"/>
            </a:endParaRPr>
          </a:p>
          <a:p>
            <a:pPr marL="0" indent="0">
              <a:buNone/>
            </a:pPr>
            <a:endParaRPr lang="en-US" dirty="0">
              <a:solidFill>
                <a:schemeClr val="tx1"/>
              </a:solidFill>
              <a:latin typeface="Constantia" panose="02030602050306030303" pitchFamily="18" charset="0"/>
            </a:endParaRPr>
          </a:p>
        </p:txBody>
      </p:sp>
      <p:sp>
        <p:nvSpPr>
          <p:cNvPr id="4" name="Footer Placeholder 3">
            <a:extLst>
              <a:ext uri="{FF2B5EF4-FFF2-40B4-BE49-F238E27FC236}">
                <a16:creationId xmlns:a16="http://schemas.microsoft.com/office/drawing/2014/main" id="{8304D220-8394-4A42-B5CB-7AC25FE0D9C2}"/>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35757412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2077E-46E2-C54E-918B-7ADCD70FE1C8}"/>
              </a:ext>
            </a:extLst>
          </p:cNvPr>
          <p:cNvSpPr>
            <a:spLocks noGrp="1"/>
          </p:cNvSpPr>
          <p:nvPr>
            <p:ph type="title"/>
          </p:nvPr>
        </p:nvSpPr>
        <p:spPr/>
        <p:txBody>
          <a:bodyPr/>
          <a:lstStyle/>
          <a:p>
            <a:r>
              <a:rPr lang="en-US" dirty="0"/>
              <a:t>The Stages of Compassion Fatigue</a:t>
            </a:r>
            <a:br>
              <a:rPr lang="en-US" dirty="0"/>
            </a:br>
            <a:r>
              <a:rPr lang="en-US" dirty="0"/>
              <a:t>Stage five</a:t>
            </a:r>
          </a:p>
        </p:txBody>
      </p:sp>
      <p:sp>
        <p:nvSpPr>
          <p:cNvPr id="3" name="Content Placeholder 2">
            <a:extLst>
              <a:ext uri="{FF2B5EF4-FFF2-40B4-BE49-F238E27FC236}">
                <a16:creationId xmlns:a16="http://schemas.microsoft.com/office/drawing/2014/main" id="{824E82CB-7A04-7E4F-978A-30326DAA9E09}"/>
              </a:ext>
            </a:extLst>
          </p:cNvPr>
          <p:cNvSpPr>
            <a:spLocks noGrp="1"/>
          </p:cNvSpPr>
          <p:nvPr>
            <p:ph idx="1"/>
          </p:nvPr>
        </p:nvSpPr>
        <p:spPr/>
        <p:txBody>
          <a:bodyPr/>
          <a:lstStyle/>
          <a:p>
            <a:r>
              <a:rPr lang="en-US" dirty="0">
                <a:solidFill>
                  <a:schemeClr val="tx1"/>
                </a:solidFill>
                <a:latin typeface="Constantia" panose="02030602050306030303" pitchFamily="18" charset="0"/>
              </a:rPr>
              <a:t>If compassion fatigue continues to progress you may develop burnout or a diagnosable mental health disorder such as a mood disorder (depression) or an anxiety disorder. If you work in a field where you are exposed to trauma you may develop symptoms of acute stress disorder or post traumatic stress disorder.  </a:t>
            </a:r>
          </a:p>
          <a:p>
            <a:r>
              <a:rPr lang="en-US" dirty="0">
                <a:solidFill>
                  <a:schemeClr val="tx1"/>
                </a:solidFill>
                <a:latin typeface="Constantia" panose="02030602050306030303" pitchFamily="18" charset="0"/>
              </a:rPr>
              <a:t>This may lead to a medical leave or leaving the field entirely. </a:t>
            </a:r>
            <a:r>
              <a:rPr lang="en-US" dirty="0">
                <a:latin typeface="Constantia" charset="0"/>
              </a:rPr>
              <a:t>(Caring Safely. 2020. “Module One”)</a:t>
            </a:r>
            <a:endParaRPr lang="en-US" dirty="0">
              <a:solidFill>
                <a:schemeClr val="tx1"/>
              </a:solidFill>
              <a:latin typeface="Constantia" panose="02030602050306030303" pitchFamily="18" charset="0"/>
            </a:endParaRPr>
          </a:p>
          <a:p>
            <a:endParaRPr lang="en-US" dirty="0">
              <a:solidFill>
                <a:schemeClr val="tx1"/>
              </a:solidFill>
              <a:latin typeface="Constantia" panose="02030602050306030303" pitchFamily="18" charset="0"/>
            </a:endParaRPr>
          </a:p>
          <a:p>
            <a:r>
              <a:rPr lang="en-US" dirty="0">
                <a:solidFill>
                  <a:schemeClr val="tx1"/>
                </a:solidFill>
                <a:latin typeface="Constantia" panose="02030602050306030303" pitchFamily="18" charset="0"/>
              </a:rPr>
              <a:t>Burnout has been defined as, </a:t>
            </a:r>
            <a:r>
              <a:rPr lang="en-CA" i="1" dirty="0">
                <a:solidFill>
                  <a:schemeClr val="tx1"/>
                </a:solidFill>
                <a:latin typeface="Constantia" panose="02030602050306030303" pitchFamily="18" charset="0"/>
              </a:rPr>
              <a:t>“a syndrome conceptualized as resulting from chronic workplace stress that has not been successfully managed. It is characterized by three dimensions: feelings of energy depletion or exhaustion; increased mental distance from one’s job, or feelings of negativism or cynicism related to one's job; and reduced professional efficacy.” </a:t>
            </a:r>
            <a:r>
              <a:rPr lang="en-CA" sz="1200" i="1" dirty="0">
                <a:solidFill>
                  <a:schemeClr val="tx1"/>
                </a:solidFill>
                <a:latin typeface="Constantia" panose="02030602050306030303" pitchFamily="18" charset="0"/>
              </a:rPr>
              <a:t>(</a:t>
            </a:r>
            <a:r>
              <a:rPr lang="en-CA" sz="1200" dirty="0">
                <a:solidFill>
                  <a:schemeClr val="tx1"/>
                </a:solidFill>
                <a:latin typeface="Constantia" panose="02030602050306030303" pitchFamily="18" charset="0"/>
              </a:rPr>
              <a:t>World Health Organization. 2020. “Burn-out an ‘occupational phenomenon’: International Classification of Diseases”) </a:t>
            </a:r>
            <a:endParaRPr lang="en-CA" sz="1200" i="1" dirty="0">
              <a:solidFill>
                <a:schemeClr val="tx1"/>
              </a:solidFill>
              <a:latin typeface="Constantia" panose="02030602050306030303" pitchFamily="18" charset="0"/>
            </a:endParaRPr>
          </a:p>
          <a:p>
            <a:endParaRPr lang="en-US" dirty="0"/>
          </a:p>
        </p:txBody>
      </p:sp>
      <p:sp>
        <p:nvSpPr>
          <p:cNvPr id="4" name="Footer Placeholder 3">
            <a:extLst>
              <a:ext uri="{FF2B5EF4-FFF2-40B4-BE49-F238E27FC236}">
                <a16:creationId xmlns:a16="http://schemas.microsoft.com/office/drawing/2014/main" id="{BE93D5BD-E8F6-0942-9569-1F59D2DB83E5}"/>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18585380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7ACA0-017D-FD48-BC69-6B5F9D98D04B}"/>
              </a:ext>
            </a:extLst>
          </p:cNvPr>
          <p:cNvSpPr>
            <a:spLocks noGrp="1"/>
          </p:cNvSpPr>
          <p:nvPr>
            <p:ph type="title"/>
          </p:nvPr>
        </p:nvSpPr>
        <p:spPr/>
        <p:txBody>
          <a:bodyPr/>
          <a:lstStyle/>
          <a:p>
            <a:r>
              <a:rPr lang="en-US" dirty="0"/>
              <a:t>Sustainable Caring: The alternative to compassion fatigue, vicarious trauma and burnout</a:t>
            </a:r>
          </a:p>
        </p:txBody>
      </p:sp>
      <p:sp>
        <p:nvSpPr>
          <p:cNvPr id="3" name="Content Placeholder 2">
            <a:extLst>
              <a:ext uri="{FF2B5EF4-FFF2-40B4-BE49-F238E27FC236}">
                <a16:creationId xmlns:a16="http://schemas.microsoft.com/office/drawing/2014/main" id="{199DE609-A726-7245-8F82-B1A48D8E1926}"/>
              </a:ext>
            </a:extLst>
          </p:cNvPr>
          <p:cNvSpPr>
            <a:spLocks noGrp="1"/>
          </p:cNvSpPr>
          <p:nvPr>
            <p:ph idx="1"/>
          </p:nvPr>
        </p:nvSpPr>
        <p:spPr/>
        <p:txBody>
          <a:bodyPr/>
          <a:lstStyle/>
          <a:p>
            <a:r>
              <a:rPr lang="en-US" dirty="0">
                <a:latin typeface="Constantia" charset="0"/>
              </a:rPr>
              <a:t>The alternative to compassion fatigue, vicarious trauma and burnout is to learn how to protect yourself and how to practice in a way that allows you to care for yourself while you care for others.  </a:t>
            </a:r>
          </a:p>
          <a:p>
            <a:endParaRPr lang="en-US" dirty="0">
              <a:latin typeface="Constantia" charset="0"/>
            </a:endParaRPr>
          </a:p>
          <a:p>
            <a:r>
              <a:rPr lang="en-US" b="1" dirty="0">
                <a:latin typeface="Constantia" charset="0"/>
              </a:rPr>
              <a:t>Sustainable caring has been defined as, </a:t>
            </a:r>
            <a:r>
              <a:rPr lang="en-US" dirty="0">
                <a:latin typeface="Constantia" charset="0"/>
              </a:rPr>
              <a:t>“being able to consistently provide compassionate care, with resilience, to the pain and suffering of others” (Caring Safely. 2020. “Module One”).</a:t>
            </a:r>
          </a:p>
        </p:txBody>
      </p:sp>
      <p:sp>
        <p:nvSpPr>
          <p:cNvPr id="4" name="Footer Placeholder 3">
            <a:extLst>
              <a:ext uri="{FF2B5EF4-FFF2-40B4-BE49-F238E27FC236}">
                <a16:creationId xmlns:a16="http://schemas.microsoft.com/office/drawing/2014/main" id="{B5D6CAA9-EC14-4F48-BAA5-016CB5770EE0}"/>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39008664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888BC-356C-4F4C-B8E0-7F72E728EDC9}"/>
              </a:ext>
            </a:extLst>
          </p:cNvPr>
          <p:cNvSpPr>
            <a:spLocks noGrp="1"/>
          </p:cNvSpPr>
          <p:nvPr>
            <p:ph type="title"/>
          </p:nvPr>
        </p:nvSpPr>
        <p:spPr/>
        <p:txBody>
          <a:bodyPr/>
          <a:lstStyle/>
          <a:p>
            <a:r>
              <a:rPr lang="en-US" dirty="0"/>
              <a:t>Assessment: The professional quality of life scale</a:t>
            </a:r>
          </a:p>
        </p:txBody>
      </p:sp>
      <p:sp>
        <p:nvSpPr>
          <p:cNvPr id="3" name="Content Placeholder 2">
            <a:extLst>
              <a:ext uri="{FF2B5EF4-FFF2-40B4-BE49-F238E27FC236}">
                <a16:creationId xmlns:a16="http://schemas.microsoft.com/office/drawing/2014/main" id="{A8F8DE50-5D35-C746-ACF0-7A6DD7BB2D84}"/>
              </a:ext>
            </a:extLst>
          </p:cNvPr>
          <p:cNvSpPr>
            <a:spLocks noGrp="1"/>
          </p:cNvSpPr>
          <p:nvPr>
            <p:ph idx="1"/>
          </p:nvPr>
        </p:nvSpPr>
        <p:spPr/>
        <p:txBody>
          <a:bodyPr/>
          <a:lstStyle/>
          <a:p>
            <a:pPr marL="0" indent="0">
              <a:buNone/>
            </a:pPr>
            <a:r>
              <a:rPr lang="en-US" dirty="0">
                <a:solidFill>
                  <a:schemeClr val="tx1"/>
                </a:solidFill>
                <a:latin typeface="Constantia" panose="02030602050306030303" pitchFamily="18" charset="0"/>
              </a:rPr>
              <a:t>The Professional Quality of Life Scale</a:t>
            </a:r>
          </a:p>
          <a:p>
            <a:r>
              <a:rPr lang="en-US" dirty="0">
                <a:solidFill>
                  <a:schemeClr val="tx1"/>
                </a:solidFill>
                <a:latin typeface="Constantia" panose="02030602050306030303" pitchFamily="18" charset="0"/>
              </a:rPr>
              <a:t>Compassion Satisfaction</a:t>
            </a:r>
          </a:p>
          <a:p>
            <a:r>
              <a:rPr lang="en-US" dirty="0">
                <a:solidFill>
                  <a:schemeClr val="tx1"/>
                </a:solidFill>
                <a:latin typeface="Constantia" panose="02030602050306030303" pitchFamily="18" charset="0"/>
              </a:rPr>
              <a:t>Burnout</a:t>
            </a:r>
          </a:p>
          <a:p>
            <a:r>
              <a:rPr lang="en-US" dirty="0">
                <a:solidFill>
                  <a:schemeClr val="tx1"/>
                </a:solidFill>
                <a:latin typeface="Constantia" panose="02030602050306030303" pitchFamily="18" charset="0"/>
              </a:rPr>
              <a:t>Secondary Traumatic Stress (Compassion Fatigue)</a:t>
            </a:r>
          </a:p>
          <a:p>
            <a:pPr marL="0" indent="0">
              <a:buNone/>
            </a:pPr>
            <a:endParaRPr lang="en-US" dirty="0">
              <a:solidFill>
                <a:schemeClr val="tx1"/>
              </a:solidFill>
              <a:latin typeface="Constantia" panose="02030602050306030303" pitchFamily="18" charset="0"/>
            </a:endParaRPr>
          </a:p>
          <a:p>
            <a:pPr marL="0" indent="0" algn="r">
              <a:buNone/>
            </a:pPr>
            <a:r>
              <a:rPr lang="en-CA" sz="1200" dirty="0">
                <a:solidFill>
                  <a:schemeClr val="tx1"/>
                </a:solidFill>
                <a:latin typeface="Constantia" panose="02030602050306030303" pitchFamily="18" charset="0"/>
              </a:rPr>
              <a:t>(Professional Quality of Life Scale. 2020. “Professional Quality of Life Scale PROQOL”)</a:t>
            </a:r>
            <a:endParaRPr lang="en-US" sz="1200" dirty="0">
              <a:solidFill>
                <a:schemeClr val="tx1"/>
              </a:solidFill>
              <a:latin typeface="Constantia" panose="02030602050306030303" pitchFamily="18" charset="0"/>
            </a:endParaRPr>
          </a:p>
        </p:txBody>
      </p:sp>
      <p:sp>
        <p:nvSpPr>
          <p:cNvPr id="4" name="Footer Placeholder 3">
            <a:extLst>
              <a:ext uri="{FF2B5EF4-FFF2-40B4-BE49-F238E27FC236}">
                <a16:creationId xmlns:a16="http://schemas.microsoft.com/office/drawing/2014/main" id="{810418EC-1F8A-CD43-A870-87706817E9F6}"/>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21379909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2077E-46E2-C54E-918B-7ADCD70FE1C8}"/>
              </a:ext>
            </a:extLst>
          </p:cNvPr>
          <p:cNvSpPr>
            <a:spLocks noGrp="1"/>
          </p:cNvSpPr>
          <p:nvPr>
            <p:ph type="title"/>
          </p:nvPr>
        </p:nvSpPr>
        <p:spPr/>
        <p:txBody>
          <a:bodyPr/>
          <a:lstStyle/>
          <a:p>
            <a:r>
              <a:rPr lang="en-US" dirty="0"/>
              <a:t>Strategy #2 </a:t>
            </a:r>
          </a:p>
        </p:txBody>
      </p:sp>
      <p:sp>
        <p:nvSpPr>
          <p:cNvPr id="3" name="Content Placeholder 2">
            <a:extLst>
              <a:ext uri="{FF2B5EF4-FFF2-40B4-BE49-F238E27FC236}">
                <a16:creationId xmlns:a16="http://schemas.microsoft.com/office/drawing/2014/main" id="{824E82CB-7A04-7E4F-978A-30326DAA9E09}"/>
              </a:ext>
            </a:extLst>
          </p:cNvPr>
          <p:cNvSpPr>
            <a:spLocks noGrp="1"/>
          </p:cNvSpPr>
          <p:nvPr>
            <p:ph idx="1"/>
          </p:nvPr>
        </p:nvSpPr>
        <p:spPr/>
        <p:txBody>
          <a:bodyPr/>
          <a:lstStyle/>
          <a:p>
            <a:pPr marL="0" indent="0">
              <a:buNone/>
            </a:pPr>
            <a:r>
              <a:rPr lang="en-US" sz="2400" b="1" dirty="0">
                <a:solidFill>
                  <a:schemeClr val="tx1"/>
                </a:solidFill>
                <a:latin typeface="Constantia" panose="02030602050306030303" pitchFamily="18" charset="0"/>
                <a:cs typeface="Baskerville"/>
              </a:rPr>
              <a:t>Challenge your world view: </a:t>
            </a:r>
            <a:r>
              <a:rPr lang="en-US" sz="2400" dirty="0">
                <a:solidFill>
                  <a:schemeClr val="tx1"/>
                </a:solidFill>
                <a:latin typeface="Constantia" panose="02030602050306030303" pitchFamily="18" charset="0"/>
                <a:cs typeface="Baskerville"/>
              </a:rPr>
              <a:t>People who experience Compassion Fatigue and Vicarious Trauma often experience a profound change in their world view.  </a:t>
            </a:r>
          </a:p>
          <a:p>
            <a:r>
              <a:rPr lang="en-US" dirty="0">
                <a:solidFill>
                  <a:schemeClr val="tx1"/>
                </a:solidFill>
                <a:latin typeface="Constantia" panose="02030602050306030303" pitchFamily="18" charset="0"/>
                <a:cs typeface="Baskerville"/>
              </a:rPr>
              <a:t>Has your would view changed in any way?</a:t>
            </a:r>
          </a:p>
          <a:p>
            <a:r>
              <a:rPr lang="en-US" dirty="0">
                <a:solidFill>
                  <a:schemeClr val="tx1"/>
                </a:solidFill>
                <a:latin typeface="Constantia" panose="02030602050306030303" pitchFamily="18" charset="0"/>
                <a:cs typeface="Baskerville"/>
              </a:rPr>
              <a:t>How can you challenge these shifts and see the good in the world?</a:t>
            </a:r>
          </a:p>
          <a:p>
            <a:r>
              <a:rPr lang="en-US" dirty="0">
                <a:solidFill>
                  <a:schemeClr val="tx1"/>
                </a:solidFill>
                <a:latin typeface="Constantia" panose="02030602050306030303" pitchFamily="18" charset="0"/>
              </a:rPr>
              <a:t>Look for evidence of the good in people and the world</a:t>
            </a:r>
          </a:p>
          <a:p>
            <a:r>
              <a:rPr lang="en-US" dirty="0">
                <a:solidFill>
                  <a:schemeClr val="tx1"/>
                </a:solidFill>
                <a:latin typeface="Constantia" panose="02030602050306030303" pitchFamily="18" charset="0"/>
              </a:rPr>
              <a:t>Set an intention to look for the strengths and good in the people you are helping</a:t>
            </a:r>
          </a:p>
          <a:p>
            <a:r>
              <a:rPr lang="en-US" dirty="0">
                <a:solidFill>
                  <a:schemeClr val="tx1"/>
                </a:solidFill>
                <a:latin typeface="Constantia" panose="02030602050306030303" pitchFamily="18" charset="0"/>
              </a:rPr>
              <a:t>Reflect and share the strengths you see in the people you are helping</a:t>
            </a:r>
          </a:p>
          <a:p>
            <a:r>
              <a:rPr lang="en-US" dirty="0">
                <a:solidFill>
                  <a:schemeClr val="tx1"/>
                </a:solidFill>
                <a:latin typeface="Constantia" panose="02030602050306030303" pitchFamily="18" charset="0"/>
              </a:rPr>
              <a:t>Watch for compassionate care from your colleagues and tell them what you see and the good they are doing</a:t>
            </a:r>
            <a:endParaRPr lang="en-US" dirty="0">
              <a:latin typeface="Constantia" panose="02030602050306030303" pitchFamily="18" charset="0"/>
            </a:endParaRPr>
          </a:p>
        </p:txBody>
      </p:sp>
      <p:sp>
        <p:nvSpPr>
          <p:cNvPr id="4" name="Footer Placeholder 3">
            <a:extLst>
              <a:ext uri="{FF2B5EF4-FFF2-40B4-BE49-F238E27FC236}">
                <a16:creationId xmlns:a16="http://schemas.microsoft.com/office/drawing/2014/main" id="{99B6D47B-EF2D-5248-9FFE-342AFE8810C3}"/>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29056189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2077E-46E2-C54E-918B-7ADCD70FE1C8}"/>
              </a:ext>
            </a:extLst>
          </p:cNvPr>
          <p:cNvSpPr>
            <a:spLocks noGrp="1"/>
          </p:cNvSpPr>
          <p:nvPr>
            <p:ph type="title"/>
          </p:nvPr>
        </p:nvSpPr>
        <p:spPr/>
        <p:txBody>
          <a:bodyPr/>
          <a:lstStyle/>
          <a:p>
            <a:r>
              <a:rPr lang="en-US" dirty="0"/>
              <a:t>Strategy #3</a:t>
            </a:r>
          </a:p>
        </p:txBody>
      </p:sp>
      <p:sp>
        <p:nvSpPr>
          <p:cNvPr id="3" name="Content Placeholder 2">
            <a:extLst>
              <a:ext uri="{FF2B5EF4-FFF2-40B4-BE49-F238E27FC236}">
                <a16:creationId xmlns:a16="http://schemas.microsoft.com/office/drawing/2014/main" id="{824E82CB-7A04-7E4F-978A-30326DAA9E09}"/>
              </a:ext>
            </a:extLst>
          </p:cNvPr>
          <p:cNvSpPr>
            <a:spLocks noGrp="1"/>
          </p:cNvSpPr>
          <p:nvPr>
            <p:ph idx="1"/>
          </p:nvPr>
        </p:nvSpPr>
        <p:spPr/>
        <p:txBody>
          <a:bodyPr/>
          <a:lstStyle/>
          <a:p>
            <a:pPr marL="0" indent="0">
              <a:buNone/>
            </a:pPr>
            <a:r>
              <a:rPr lang="en-US" sz="2400" b="1" dirty="0">
                <a:latin typeface="Constantia" panose="02030602050306030303" pitchFamily="18" charset="0"/>
              </a:rPr>
              <a:t>Address your signs of compassion fatigue with lifestyle strategies</a:t>
            </a:r>
          </a:p>
          <a:p>
            <a:r>
              <a:rPr lang="en-US" dirty="0">
                <a:latin typeface="Constantia" panose="02030602050306030303" pitchFamily="18" charset="0"/>
              </a:rPr>
              <a:t>What physical, psychological or behavioral signs of compassion fatigue do you have?</a:t>
            </a:r>
          </a:p>
          <a:p>
            <a:r>
              <a:rPr lang="en-US" dirty="0">
                <a:latin typeface="Constantia" panose="02030602050306030303" pitchFamily="18" charset="0"/>
              </a:rPr>
              <a:t>What lifestyle strategies did you do in the past that helped with those signs (for example, if you have poor sleep, what have you done in the past and can try again to improve your sleep)</a:t>
            </a:r>
          </a:p>
          <a:p>
            <a:r>
              <a:rPr lang="en-US" dirty="0">
                <a:latin typeface="Constantia" panose="02030602050306030303" pitchFamily="18" charset="0"/>
              </a:rPr>
              <a:t>What do you need to do to help you implement this lifestyle strategy again?</a:t>
            </a:r>
          </a:p>
          <a:p>
            <a:r>
              <a:rPr lang="en-US" dirty="0">
                <a:latin typeface="Constantia" panose="02030602050306030303" pitchFamily="18" charset="0"/>
              </a:rPr>
              <a:t>Who do you need support from?</a:t>
            </a:r>
          </a:p>
          <a:p>
            <a:r>
              <a:rPr lang="en-US" dirty="0">
                <a:latin typeface="Constantia" panose="02030602050306030303" pitchFamily="18" charset="0"/>
              </a:rPr>
              <a:t>What is your plan to get what you need in order to resume this lifestyle strategy?</a:t>
            </a:r>
          </a:p>
          <a:p>
            <a:pPr marL="0" indent="0">
              <a:buNone/>
            </a:pPr>
            <a:endParaRPr lang="en-US" dirty="0"/>
          </a:p>
        </p:txBody>
      </p:sp>
      <p:sp>
        <p:nvSpPr>
          <p:cNvPr id="4" name="Footer Placeholder 3">
            <a:extLst>
              <a:ext uri="{FF2B5EF4-FFF2-40B4-BE49-F238E27FC236}">
                <a16:creationId xmlns:a16="http://schemas.microsoft.com/office/drawing/2014/main" id="{99B6D47B-EF2D-5248-9FFE-342AFE8810C3}"/>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18047695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2077E-46E2-C54E-918B-7ADCD70FE1C8}"/>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824E82CB-7A04-7E4F-978A-30326DAA9E09}"/>
              </a:ext>
            </a:extLst>
          </p:cNvPr>
          <p:cNvSpPr>
            <a:spLocks noGrp="1"/>
          </p:cNvSpPr>
          <p:nvPr>
            <p:ph idx="1"/>
          </p:nvPr>
        </p:nvSpPr>
        <p:spPr/>
        <p:txBody>
          <a:bodyPr>
            <a:normAutofit lnSpcReduction="10000"/>
          </a:bodyPr>
          <a:lstStyle/>
          <a:p>
            <a:pPr marL="0" indent="0">
              <a:buNone/>
            </a:pPr>
            <a:r>
              <a:rPr lang="en-US" sz="2400" b="1" dirty="0">
                <a:latin typeface="Constantia" panose="02030602050306030303" pitchFamily="18" charset="0"/>
              </a:rPr>
              <a:t>Reducing compassion fatigue, vicarious trauma and burnout:</a:t>
            </a:r>
          </a:p>
          <a:p>
            <a:r>
              <a:rPr lang="en-US" dirty="0">
                <a:latin typeface="Constantia" panose="02030602050306030303" pitchFamily="18" charset="0"/>
              </a:rPr>
              <a:t>Know the concepts and definitions</a:t>
            </a:r>
          </a:p>
          <a:p>
            <a:r>
              <a:rPr lang="en-US" dirty="0">
                <a:latin typeface="Constantia" panose="02030602050306030303" pitchFamily="18" charset="0"/>
              </a:rPr>
              <a:t>Identify your signs of compassion fatigue </a:t>
            </a:r>
          </a:p>
          <a:p>
            <a:r>
              <a:rPr lang="en-US" dirty="0">
                <a:latin typeface="Constantia" panose="02030602050306030303" pitchFamily="18" charset="0"/>
              </a:rPr>
              <a:t>Identify your stage of compassion fatigue</a:t>
            </a:r>
          </a:p>
          <a:p>
            <a:r>
              <a:rPr lang="en-US" dirty="0">
                <a:latin typeface="Constantia" panose="02030602050306030303" pitchFamily="18" charset="0"/>
              </a:rPr>
              <a:t>Take the assessment</a:t>
            </a:r>
          </a:p>
          <a:p>
            <a:r>
              <a:rPr lang="en-US" dirty="0">
                <a:latin typeface="Constantia" panose="02030602050306030303" pitchFamily="18" charset="0"/>
              </a:rPr>
              <a:t>Limit your trauma input</a:t>
            </a:r>
          </a:p>
          <a:p>
            <a:r>
              <a:rPr lang="en-US" dirty="0">
                <a:latin typeface="Constantia" panose="02030602050306030303" pitchFamily="18" charset="0"/>
              </a:rPr>
              <a:t>Challenge your world view</a:t>
            </a:r>
          </a:p>
          <a:p>
            <a:r>
              <a:rPr lang="en-US" dirty="0">
                <a:latin typeface="Constantia" panose="02030602050306030303" pitchFamily="18" charset="0"/>
              </a:rPr>
              <a:t>Add a lifestyle strategy to address one of your signs of compassion fatigue</a:t>
            </a:r>
          </a:p>
          <a:p>
            <a:r>
              <a:rPr lang="en-US" dirty="0">
                <a:latin typeface="Constantia" panose="02030602050306030303" pitchFamily="18" charset="0"/>
              </a:rPr>
              <a:t>Get additional help if needed</a:t>
            </a:r>
          </a:p>
          <a:p>
            <a:pPr marL="0" indent="0">
              <a:buNone/>
            </a:pPr>
            <a:endParaRPr lang="en-US" dirty="0"/>
          </a:p>
          <a:p>
            <a:pPr marL="0" indent="0">
              <a:buNone/>
            </a:pPr>
            <a:endParaRPr lang="en-US" dirty="0"/>
          </a:p>
        </p:txBody>
      </p:sp>
      <p:sp>
        <p:nvSpPr>
          <p:cNvPr id="4" name="Footer Placeholder 3">
            <a:extLst>
              <a:ext uri="{FF2B5EF4-FFF2-40B4-BE49-F238E27FC236}">
                <a16:creationId xmlns:a16="http://schemas.microsoft.com/office/drawing/2014/main" id="{99B6D47B-EF2D-5248-9FFE-342AFE8810C3}"/>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4337711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2077E-46E2-C54E-918B-7ADCD70FE1C8}"/>
              </a:ext>
            </a:extLst>
          </p:cNvPr>
          <p:cNvSpPr>
            <a:spLocks noGrp="1"/>
          </p:cNvSpPr>
          <p:nvPr>
            <p:ph type="title"/>
          </p:nvPr>
        </p:nvSpPr>
        <p:spPr/>
        <p:txBody>
          <a:bodyPr/>
          <a:lstStyle/>
          <a:p>
            <a:r>
              <a:rPr lang="en-US" dirty="0"/>
              <a:t>Questions/Feedback form/Contact</a:t>
            </a:r>
          </a:p>
        </p:txBody>
      </p:sp>
      <p:sp>
        <p:nvSpPr>
          <p:cNvPr id="3" name="Content Placeholder 2">
            <a:extLst>
              <a:ext uri="{FF2B5EF4-FFF2-40B4-BE49-F238E27FC236}">
                <a16:creationId xmlns:a16="http://schemas.microsoft.com/office/drawing/2014/main" id="{824E82CB-7A04-7E4F-978A-30326DAA9E09}"/>
              </a:ext>
            </a:extLst>
          </p:cNvPr>
          <p:cNvSpPr>
            <a:spLocks noGrp="1"/>
          </p:cNvSpPr>
          <p:nvPr>
            <p:ph idx="1"/>
          </p:nvPr>
        </p:nvSpPr>
        <p:spPr/>
        <p:txBody>
          <a:bodyPr>
            <a:normAutofit/>
          </a:bodyPr>
          <a:lstStyle/>
          <a:p>
            <a:pPr marL="0" indent="0">
              <a:buNone/>
            </a:pPr>
            <a:r>
              <a:rPr lang="en-US" sz="2400" b="1" dirty="0">
                <a:latin typeface="Constantia" panose="02030602050306030303" pitchFamily="18" charset="0"/>
              </a:rPr>
              <a:t>Final Questions</a:t>
            </a:r>
          </a:p>
          <a:p>
            <a:pPr marL="0" indent="0">
              <a:buNone/>
            </a:pPr>
            <a:endParaRPr lang="en-US" sz="2400" b="1" dirty="0">
              <a:latin typeface="Constantia" panose="02030602050306030303" pitchFamily="18" charset="0"/>
            </a:endParaRPr>
          </a:p>
          <a:p>
            <a:pPr marL="0" indent="0">
              <a:buNone/>
            </a:pPr>
            <a:r>
              <a:rPr lang="en-US" sz="2400" b="1" dirty="0">
                <a:latin typeface="Constantia" panose="02030602050306030303" pitchFamily="18" charset="0"/>
              </a:rPr>
              <a:t>Feedback Form</a:t>
            </a:r>
          </a:p>
          <a:p>
            <a:pPr marL="0" indent="0">
              <a:buNone/>
            </a:pPr>
            <a:endParaRPr lang="en-US" b="1" dirty="0">
              <a:latin typeface="Constantia" panose="02030602050306030303" pitchFamily="18" charset="0"/>
            </a:endParaRPr>
          </a:p>
          <a:p>
            <a:pPr marL="0" indent="0">
              <a:buNone/>
            </a:pPr>
            <a:r>
              <a:rPr lang="en-US" b="1" dirty="0">
                <a:latin typeface="Constantia" panose="02030602050306030303" pitchFamily="18" charset="0"/>
              </a:rPr>
              <a:t>Your name</a:t>
            </a:r>
          </a:p>
          <a:p>
            <a:pPr marL="0" indent="0">
              <a:buNone/>
            </a:pPr>
            <a:r>
              <a:rPr lang="en-US" b="1" dirty="0">
                <a:latin typeface="Constantia" panose="02030602050306030303" pitchFamily="18" charset="0"/>
              </a:rPr>
              <a:t>Your email address</a:t>
            </a:r>
          </a:p>
          <a:p>
            <a:pPr marL="0" indent="0">
              <a:buNone/>
            </a:pPr>
            <a:r>
              <a:rPr lang="en-US" b="1" dirty="0">
                <a:latin typeface="Constantia" panose="02030602050306030303" pitchFamily="18" charset="0"/>
              </a:rPr>
              <a:t>Your website</a:t>
            </a:r>
          </a:p>
          <a:p>
            <a:pPr marL="0" indent="0">
              <a:buNone/>
            </a:pPr>
            <a:r>
              <a:rPr lang="en-US" b="1" dirty="0">
                <a:latin typeface="Constantia" panose="02030602050306030303" pitchFamily="18" charset="0"/>
              </a:rPr>
              <a:t>Any other contact information you want to provide</a:t>
            </a:r>
            <a:endParaRPr lang="en-US" dirty="0">
              <a:latin typeface="Constantia" panose="02030602050306030303" pitchFamily="18" charset="0"/>
            </a:endParaRPr>
          </a:p>
          <a:p>
            <a:pPr marL="0" indent="0">
              <a:buNone/>
            </a:pPr>
            <a:endParaRPr lang="en-US" dirty="0"/>
          </a:p>
        </p:txBody>
      </p:sp>
      <p:sp>
        <p:nvSpPr>
          <p:cNvPr id="4" name="Footer Placeholder 3">
            <a:extLst>
              <a:ext uri="{FF2B5EF4-FFF2-40B4-BE49-F238E27FC236}">
                <a16:creationId xmlns:a16="http://schemas.microsoft.com/office/drawing/2014/main" id="{99B6D47B-EF2D-5248-9FFE-342AFE8810C3}"/>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26427799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2077E-46E2-C54E-918B-7ADCD70FE1C8}"/>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824E82CB-7A04-7E4F-978A-30326DAA9E09}"/>
              </a:ext>
            </a:extLst>
          </p:cNvPr>
          <p:cNvSpPr>
            <a:spLocks noGrp="1"/>
          </p:cNvSpPr>
          <p:nvPr>
            <p:ph idx="1"/>
          </p:nvPr>
        </p:nvSpPr>
        <p:spPr>
          <a:xfrm>
            <a:off x="581192" y="2180496"/>
            <a:ext cx="11016000" cy="3678303"/>
          </a:xfrm>
        </p:spPr>
        <p:txBody>
          <a:bodyPr>
            <a:normAutofit/>
          </a:bodyPr>
          <a:lstStyle/>
          <a:p>
            <a:pPr marL="180000" indent="-457200">
              <a:buNone/>
            </a:pPr>
            <a:r>
              <a:rPr lang="en-US" altLang="en-US" dirty="0">
                <a:solidFill>
                  <a:schemeClr val="tx1"/>
                </a:solidFill>
                <a:latin typeface="Times New Roman" panose="02020603050405020304" pitchFamily="18" charset="0"/>
                <a:ea typeface="Constantia" charset="0"/>
                <a:cs typeface="Times New Roman" panose="02020603050405020304" pitchFamily="18" charset="0"/>
              </a:rPr>
              <a:t>American Counseling Association. 2020. Vicarious Trauma. Retrieved from: </a:t>
            </a:r>
            <a:r>
              <a:rPr lang="en-CA" dirty="0">
                <a:solidFill>
                  <a:schemeClr val="tx1"/>
                </a:solidFill>
                <a:latin typeface="Times New Roman" panose="02020603050405020304" pitchFamily="18" charset="0"/>
                <a:cs typeface="Times New Roman" panose="02020603050405020304" pitchFamily="18" charset="0"/>
                <a:hlinkClick r:id="rId2"/>
              </a:rPr>
              <a:t>https://www.counseling.org/docs/trauma-disaster/fact-sheet-9---vicarious-trauma.pdf</a:t>
            </a:r>
            <a:endParaRPr lang="en-CA" dirty="0">
              <a:solidFill>
                <a:schemeClr val="tx1"/>
              </a:solidFill>
              <a:latin typeface="Times New Roman" panose="02020603050405020304" pitchFamily="18" charset="0"/>
              <a:cs typeface="Times New Roman" panose="02020603050405020304" pitchFamily="18" charset="0"/>
            </a:endParaRPr>
          </a:p>
          <a:p>
            <a:pPr marL="0" indent="0">
              <a:buNone/>
            </a:pPr>
            <a:r>
              <a:rPr lang="en-US" dirty="0">
                <a:solidFill>
                  <a:schemeClr val="tx1"/>
                </a:solidFill>
                <a:latin typeface="Times New Roman" panose="02020603050405020304" pitchFamily="18" charset="0"/>
                <a:cs typeface="Times New Roman" panose="02020603050405020304" pitchFamily="18" charset="0"/>
              </a:rPr>
              <a:t>Caring Safely. 2020. Module One. Retrieved from: </a:t>
            </a:r>
            <a:r>
              <a:rPr lang="en-US" dirty="0">
                <a:solidFill>
                  <a:schemeClr val="tx1"/>
                </a:solidFill>
                <a:latin typeface="Times New Roman" panose="02020603050405020304" pitchFamily="18" charset="0"/>
                <a:cs typeface="Times New Roman" panose="02020603050405020304" pitchFamily="18" charset="0"/>
                <a:hlinkClick r:id="rId3"/>
              </a:rPr>
              <a:t>https://www.caringsafely.org/</a:t>
            </a:r>
            <a:endParaRPr lang="en-US" dirty="0">
              <a:solidFill>
                <a:schemeClr val="tx1"/>
              </a:solidFill>
              <a:latin typeface="Times New Roman" panose="02020603050405020304" pitchFamily="18" charset="0"/>
              <a:cs typeface="Times New Roman" panose="02020603050405020304" pitchFamily="18" charset="0"/>
            </a:endParaRPr>
          </a:p>
          <a:p>
            <a:pPr marL="180000" indent="-457200">
              <a:buNone/>
            </a:pPr>
            <a:r>
              <a:rPr lang="en-US" altLang="en-US" dirty="0">
                <a:solidFill>
                  <a:schemeClr val="tx1"/>
                </a:solidFill>
                <a:latin typeface="Times New Roman" panose="02020603050405020304" pitchFamily="18" charset="0"/>
                <a:ea typeface="Constantia" charset="0"/>
                <a:cs typeface="Times New Roman" panose="02020603050405020304" pitchFamily="18" charset="0"/>
              </a:rPr>
              <a:t>Merriam-Webster.</a:t>
            </a:r>
            <a:r>
              <a:rPr lang="en-US" dirty="0">
                <a:solidFill>
                  <a:schemeClr val="tx1"/>
                </a:solidFill>
                <a:latin typeface="Times New Roman" panose="02020603050405020304" pitchFamily="18" charset="0"/>
                <a:cs typeface="Times New Roman" panose="02020603050405020304" pitchFamily="18" charset="0"/>
              </a:rPr>
              <a:t> 2020. Compassion Fatigue. </a:t>
            </a:r>
            <a:r>
              <a:rPr lang="en-US" altLang="en-US" dirty="0">
                <a:solidFill>
                  <a:schemeClr val="tx1"/>
                </a:solidFill>
                <a:latin typeface="Times New Roman" panose="02020603050405020304" pitchFamily="18" charset="0"/>
                <a:ea typeface="Constantia" charset="0"/>
                <a:cs typeface="Times New Roman" panose="02020603050405020304" pitchFamily="18" charset="0"/>
              </a:rPr>
              <a:t>Retrieved from: </a:t>
            </a:r>
            <a:r>
              <a:rPr lang="en-CA" dirty="0">
                <a:solidFill>
                  <a:schemeClr val="tx1"/>
                </a:solidFill>
                <a:latin typeface="Times New Roman" panose="02020603050405020304" pitchFamily="18" charset="0"/>
                <a:cs typeface="Times New Roman" panose="02020603050405020304" pitchFamily="18" charset="0"/>
                <a:hlinkClick r:id="rId4"/>
              </a:rPr>
              <a:t>https://www.merriam-webster.com/dictionary/compassion fatigue</a:t>
            </a:r>
            <a:endParaRPr lang="en-US" altLang="en-US" dirty="0">
              <a:solidFill>
                <a:schemeClr val="tx1"/>
              </a:solidFill>
              <a:latin typeface="Times New Roman" panose="02020603050405020304" pitchFamily="18" charset="0"/>
              <a:ea typeface="Constantia" charset="0"/>
              <a:cs typeface="Times New Roman" panose="02020603050405020304" pitchFamily="18" charset="0"/>
            </a:endParaRPr>
          </a:p>
          <a:p>
            <a:pPr marL="180000" indent="-457200">
              <a:buNone/>
            </a:pPr>
            <a:r>
              <a:rPr lang="en-US" altLang="en-US" dirty="0">
                <a:solidFill>
                  <a:schemeClr val="tx1"/>
                </a:solidFill>
                <a:latin typeface="Times New Roman" panose="02020603050405020304" pitchFamily="18" charset="0"/>
                <a:ea typeface="Constantia" charset="0"/>
                <a:cs typeface="Times New Roman" panose="02020603050405020304" pitchFamily="18" charset="0"/>
              </a:rPr>
              <a:t>Professional Quality of Life Scale. Retrieved from: </a:t>
            </a:r>
            <a:r>
              <a:rPr lang="en-CA" dirty="0">
                <a:solidFill>
                  <a:schemeClr val="tx1"/>
                </a:solidFill>
                <a:latin typeface="Times New Roman" panose="02020603050405020304" pitchFamily="18" charset="0"/>
                <a:cs typeface="Times New Roman" panose="02020603050405020304" pitchFamily="18" charset="0"/>
                <a:hlinkClick r:id="rId5"/>
              </a:rPr>
              <a:t>https://proqol.org/uploads/ProQOL_5_English_Self-Score.pdf</a:t>
            </a:r>
            <a:endParaRPr lang="en-CA" dirty="0">
              <a:solidFill>
                <a:schemeClr val="tx1"/>
              </a:solidFill>
              <a:latin typeface="Times New Roman" panose="02020603050405020304" pitchFamily="18" charset="0"/>
              <a:cs typeface="Times New Roman" panose="02020603050405020304" pitchFamily="18" charset="0"/>
            </a:endParaRPr>
          </a:p>
          <a:p>
            <a:pPr marL="180000" indent="-457200">
              <a:buNone/>
            </a:pPr>
            <a:r>
              <a:rPr lang="en-CA" dirty="0">
                <a:solidFill>
                  <a:schemeClr val="tx1"/>
                </a:solidFill>
                <a:latin typeface="Times New Roman" panose="02020603050405020304" pitchFamily="18" charset="0"/>
                <a:cs typeface="Times New Roman" panose="02020603050405020304" pitchFamily="18" charset="0"/>
              </a:rPr>
              <a:t>World Health Organization. 2020. Burn-out an ‘occupational phenomenon’: International Classification of Diseases.</a:t>
            </a:r>
            <a:r>
              <a:rPr lang="en-US" altLang="en-US" dirty="0">
                <a:solidFill>
                  <a:schemeClr val="tx1"/>
                </a:solidFill>
                <a:latin typeface="Times New Roman" panose="02020603050405020304" pitchFamily="18" charset="0"/>
                <a:ea typeface="Constantia" charset="0"/>
                <a:cs typeface="Times New Roman" panose="02020603050405020304" pitchFamily="18" charset="0"/>
              </a:rPr>
              <a:t> Retrieved from: </a:t>
            </a:r>
            <a:r>
              <a:rPr lang="en-CA" dirty="0">
                <a:solidFill>
                  <a:schemeClr val="tx1"/>
                </a:solidFill>
                <a:latin typeface="Times New Roman" panose="02020603050405020304" pitchFamily="18" charset="0"/>
                <a:cs typeface="Times New Roman" panose="02020603050405020304" pitchFamily="18" charset="0"/>
                <a:hlinkClick r:id="rId6"/>
              </a:rPr>
              <a:t>https://www.who.int/mental_health/evidence/burn-out/en/</a:t>
            </a:r>
            <a:endParaRPr lang="en-CA" dirty="0">
              <a:solidFill>
                <a:schemeClr val="tx1"/>
              </a:solidFill>
              <a:latin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99B6D47B-EF2D-5248-9FFE-342AFE8810C3}"/>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2227088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888CF-9A51-E54E-978E-62A9D8E0B727}"/>
              </a:ext>
            </a:extLst>
          </p:cNvPr>
          <p:cNvSpPr>
            <a:spLocks noGrp="1"/>
          </p:cNvSpPr>
          <p:nvPr>
            <p:ph type="title"/>
          </p:nvPr>
        </p:nvSpPr>
        <p:spPr/>
        <p:txBody>
          <a:bodyPr/>
          <a:lstStyle/>
          <a:p>
            <a:r>
              <a:rPr lang="en-US" dirty="0"/>
              <a:t>Presenter/Facilitator/Trainer/Instructor</a:t>
            </a:r>
          </a:p>
        </p:txBody>
      </p:sp>
      <p:sp>
        <p:nvSpPr>
          <p:cNvPr id="3" name="Content Placeholder 2">
            <a:extLst>
              <a:ext uri="{FF2B5EF4-FFF2-40B4-BE49-F238E27FC236}">
                <a16:creationId xmlns:a16="http://schemas.microsoft.com/office/drawing/2014/main" id="{5910E347-C313-0D4C-AA06-5C4C5350BCAE}"/>
              </a:ext>
            </a:extLst>
          </p:cNvPr>
          <p:cNvSpPr>
            <a:spLocks noGrp="1"/>
          </p:cNvSpPr>
          <p:nvPr>
            <p:ph idx="1"/>
          </p:nvPr>
        </p:nvSpPr>
        <p:spPr/>
        <p:txBody>
          <a:bodyPr/>
          <a:lstStyle/>
          <a:p>
            <a:pPr marL="0" indent="0">
              <a:buNone/>
            </a:pPr>
            <a:r>
              <a:rPr lang="en-US" sz="2400" b="1" dirty="0">
                <a:latin typeface="Constantia" panose="02030602050306030303" pitchFamily="18" charset="0"/>
              </a:rPr>
              <a:t>Your Name, Credentials</a:t>
            </a:r>
          </a:p>
          <a:p>
            <a:r>
              <a:rPr lang="en-US" dirty="0">
                <a:latin typeface="Constantia" panose="02030602050306030303" pitchFamily="18" charset="0"/>
              </a:rPr>
              <a:t>Your educational background</a:t>
            </a:r>
          </a:p>
          <a:p>
            <a:r>
              <a:rPr lang="en-US" dirty="0">
                <a:latin typeface="Constantia" panose="02030602050306030303" pitchFamily="18" charset="0"/>
              </a:rPr>
              <a:t>Your professional background</a:t>
            </a:r>
          </a:p>
          <a:p>
            <a:r>
              <a:rPr lang="en-US" dirty="0">
                <a:latin typeface="Constantia" panose="02030602050306030303" pitchFamily="18" charset="0"/>
              </a:rPr>
              <a:t>Populations you work with</a:t>
            </a:r>
          </a:p>
          <a:p>
            <a:r>
              <a:rPr lang="en-US" dirty="0">
                <a:latin typeface="Constantia" panose="02030602050306030303" pitchFamily="18" charset="0"/>
              </a:rPr>
              <a:t>Theoretical orientations you ascribe to</a:t>
            </a:r>
          </a:p>
          <a:p>
            <a:r>
              <a:rPr lang="en-US" dirty="0">
                <a:latin typeface="Constantia" panose="02030602050306030303" pitchFamily="18" charset="0"/>
              </a:rPr>
              <a:t>Where you teach</a:t>
            </a:r>
          </a:p>
          <a:p>
            <a:r>
              <a:rPr lang="en-US" dirty="0">
                <a:latin typeface="Constantia" panose="02030602050306030303" pitchFamily="18" charset="0"/>
              </a:rPr>
              <a:t>Name of your private practice (include links to website)</a:t>
            </a:r>
          </a:p>
        </p:txBody>
      </p:sp>
      <p:sp>
        <p:nvSpPr>
          <p:cNvPr id="4" name="Footer Placeholder 3">
            <a:extLst>
              <a:ext uri="{FF2B5EF4-FFF2-40B4-BE49-F238E27FC236}">
                <a16:creationId xmlns:a16="http://schemas.microsoft.com/office/drawing/2014/main" id="{F2B06650-13EF-9048-AE47-D5D869304A61}"/>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4229216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020AB-D5D3-9E45-A57F-538A48C45FAD}"/>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2280FF13-B817-B648-8525-76568390DA8A}"/>
              </a:ext>
            </a:extLst>
          </p:cNvPr>
          <p:cNvSpPr>
            <a:spLocks noGrp="1"/>
          </p:cNvSpPr>
          <p:nvPr>
            <p:ph idx="1"/>
          </p:nvPr>
        </p:nvSpPr>
        <p:spPr/>
        <p:txBody>
          <a:bodyPr/>
          <a:lstStyle/>
          <a:p>
            <a:r>
              <a:rPr lang="en-US" dirty="0">
                <a:latin typeface="Constantia" panose="02030602050306030303" pitchFamily="18" charset="0"/>
              </a:rPr>
              <a:t>The difference between compassion fatigue, vicarious trauma, burnout and sustainable caring</a:t>
            </a:r>
          </a:p>
          <a:p>
            <a:r>
              <a:rPr lang="en-US" dirty="0">
                <a:latin typeface="Constantia" panose="02030602050306030303" pitchFamily="18" charset="0"/>
              </a:rPr>
              <a:t>Risk factors for compassion fatigue</a:t>
            </a:r>
          </a:p>
          <a:p>
            <a:r>
              <a:rPr lang="en-US" dirty="0">
                <a:latin typeface="Constantia" panose="02030602050306030303" pitchFamily="18" charset="0"/>
              </a:rPr>
              <a:t>Signs of compassion fatigue</a:t>
            </a:r>
          </a:p>
          <a:p>
            <a:r>
              <a:rPr lang="en-US" dirty="0">
                <a:latin typeface="Constantia" panose="02030602050306030303" pitchFamily="18" charset="0"/>
              </a:rPr>
              <a:t>The stages of compassion fatigue </a:t>
            </a:r>
          </a:p>
          <a:p>
            <a:r>
              <a:rPr lang="en-US" dirty="0">
                <a:latin typeface="Constantia" panose="02030602050306030303" pitchFamily="18" charset="0"/>
              </a:rPr>
              <a:t>Number or type of strategies and their purpose (</a:t>
            </a:r>
            <a:r>
              <a:rPr lang="en-US" dirty="0" err="1">
                <a:latin typeface="Constantia" panose="02030602050306030303" pitchFamily="18" charset="0"/>
              </a:rPr>
              <a:t>eg</a:t>
            </a:r>
            <a:r>
              <a:rPr lang="en-US" dirty="0">
                <a:latin typeface="Constantia" panose="02030602050306030303" pitchFamily="18" charset="0"/>
              </a:rPr>
              <a:t>:  Three strategies to reduce compassion fatigue)</a:t>
            </a:r>
          </a:p>
        </p:txBody>
      </p:sp>
      <p:sp>
        <p:nvSpPr>
          <p:cNvPr id="4" name="Footer Placeholder 3">
            <a:extLst>
              <a:ext uri="{FF2B5EF4-FFF2-40B4-BE49-F238E27FC236}">
                <a16:creationId xmlns:a16="http://schemas.microsoft.com/office/drawing/2014/main" id="{4980957D-3A99-594C-8DC3-5959F8156AEC}"/>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3162519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C3110-0ACE-A645-B1FB-796E5F33C13B}"/>
              </a:ext>
            </a:extLst>
          </p:cNvPr>
          <p:cNvSpPr>
            <a:spLocks noGrp="1"/>
          </p:cNvSpPr>
          <p:nvPr>
            <p:ph type="title"/>
          </p:nvPr>
        </p:nvSpPr>
        <p:spPr/>
        <p:txBody>
          <a:bodyPr/>
          <a:lstStyle/>
          <a:p>
            <a:r>
              <a:rPr lang="en-US" dirty="0"/>
              <a:t>Participant/audience questions</a:t>
            </a:r>
          </a:p>
        </p:txBody>
      </p:sp>
      <p:sp>
        <p:nvSpPr>
          <p:cNvPr id="3" name="Content Placeholder 2">
            <a:extLst>
              <a:ext uri="{FF2B5EF4-FFF2-40B4-BE49-F238E27FC236}">
                <a16:creationId xmlns:a16="http://schemas.microsoft.com/office/drawing/2014/main" id="{057F185D-8DAD-3D4D-909D-7BF43F2D0CB3}"/>
              </a:ext>
            </a:extLst>
          </p:cNvPr>
          <p:cNvSpPr>
            <a:spLocks noGrp="1"/>
          </p:cNvSpPr>
          <p:nvPr>
            <p:ph idx="1"/>
          </p:nvPr>
        </p:nvSpPr>
        <p:spPr/>
        <p:txBody>
          <a:bodyPr/>
          <a:lstStyle/>
          <a:p>
            <a:r>
              <a:rPr lang="en-US" dirty="0">
                <a:latin typeface="Constantia" panose="02030602050306030303" pitchFamily="18" charset="0"/>
              </a:rPr>
              <a:t>What field are you in?</a:t>
            </a:r>
          </a:p>
          <a:p>
            <a:r>
              <a:rPr lang="en-US" dirty="0">
                <a:latin typeface="Constantia" panose="02030602050306030303" pitchFamily="18" charset="0"/>
              </a:rPr>
              <a:t>How long have you been in your field?</a:t>
            </a:r>
          </a:p>
          <a:p>
            <a:r>
              <a:rPr lang="en-US" dirty="0">
                <a:latin typeface="Constantia" panose="02030602050306030303" pitchFamily="18" charset="0"/>
              </a:rPr>
              <a:t>What population do you work with?</a:t>
            </a:r>
          </a:p>
          <a:p>
            <a:r>
              <a:rPr lang="en-US" dirty="0">
                <a:latin typeface="Constantia" panose="02030602050306030303" pitchFamily="18" charset="0"/>
              </a:rPr>
              <a:t>Have you taken a training on compassion fatigue, vicarious trauma or burnout before?</a:t>
            </a:r>
          </a:p>
        </p:txBody>
      </p:sp>
      <p:sp>
        <p:nvSpPr>
          <p:cNvPr id="4" name="Footer Placeholder 3">
            <a:extLst>
              <a:ext uri="{FF2B5EF4-FFF2-40B4-BE49-F238E27FC236}">
                <a16:creationId xmlns:a16="http://schemas.microsoft.com/office/drawing/2014/main" id="{7074EEB9-33D0-7141-9CD9-D0A379C6A8E7}"/>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1561232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FDDB9-2F76-5741-A287-ED1384A87F9E}"/>
              </a:ext>
            </a:extLst>
          </p:cNvPr>
          <p:cNvSpPr>
            <a:spLocks noGrp="1"/>
          </p:cNvSpPr>
          <p:nvPr>
            <p:ph type="title"/>
          </p:nvPr>
        </p:nvSpPr>
        <p:spPr/>
        <p:txBody>
          <a:bodyPr/>
          <a:lstStyle/>
          <a:p>
            <a:r>
              <a:rPr lang="en-US" dirty="0"/>
              <a:t>Statistics on this topic and your audience</a:t>
            </a:r>
          </a:p>
        </p:txBody>
      </p:sp>
      <p:sp>
        <p:nvSpPr>
          <p:cNvPr id="3" name="Content Placeholder 2">
            <a:extLst>
              <a:ext uri="{FF2B5EF4-FFF2-40B4-BE49-F238E27FC236}">
                <a16:creationId xmlns:a16="http://schemas.microsoft.com/office/drawing/2014/main" id="{037FFCF6-572D-6346-88EE-97C4B01E862F}"/>
              </a:ext>
            </a:extLst>
          </p:cNvPr>
          <p:cNvSpPr>
            <a:spLocks noGrp="1"/>
          </p:cNvSpPr>
          <p:nvPr>
            <p:ph idx="1"/>
          </p:nvPr>
        </p:nvSpPr>
        <p:spPr/>
        <p:txBody>
          <a:bodyPr/>
          <a:lstStyle/>
          <a:p>
            <a:r>
              <a:rPr lang="en-US" dirty="0">
                <a:latin typeface="Constantia" panose="02030602050306030303" pitchFamily="18" charset="0"/>
              </a:rPr>
              <a:t>Stat on compassion fatigue/vicarious trauma/PTSD/burnout on the population you are presenting to </a:t>
            </a:r>
          </a:p>
        </p:txBody>
      </p:sp>
      <p:sp>
        <p:nvSpPr>
          <p:cNvPr id="4" name="Footer Placeholder 3">
            <a:extLst>
              <a:ext uri="{FF2B5EF4-FFF2-40B4-BE49-F238E27FC236}">
                <a16:creationId xmlns:a16="http://schemas.microsoft.com/office/drawing/2014/main" id="{D87B8A99-4490-5640-9749-7B2D5B73085C}"/>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1358644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FDDB9-2F76-5741-A287-ED1384A87F9E}"/>
              </a:ext>
            </a:extLst>
          </p:cNvPr>
          <p:cNvSpPr>
            <a:spLocks noGrp="1"/>
          </p:cNvSpPr>
          <p:nvPr>
            <p:ph type="title"/>
          </p:nvPr>
        </p:nvSpPr>
        <p:spPr/>
        <p:txBody>
          <a:bodyPr/>
          <a:lstStyle/>
          <a:p>
            <a:r>
              <a:rPr lang="en-US" dirty="0"/>
              <a:t>EXAMPLE OF: Statistics on this topic and your audience</a:t>
            </a:r>
          </a:p>
        </p:txBody>
      </p:sp>
      <p:sp>
        <p:nvSpPr>
          <p:cNvPr id="3" name="Content Placeholder 2">
            <a:extLst>
              <a:ext uri="{FF2B5EF4-FFF2-40B4-BE49-F238E27FC236}">
                <a16:creationId xmlns:a16="http://schemas.microsoft.com/office/drawing/2014/main" id="{037FFCF6-572D-6346-88EE-97C4B01E862F}"/>
              </a:ext>
            </a:extLst>
          </p:cNvPr>
          <p:cNvSpPr>
            <a:spLocks noGrp="1"/>
          </p:cNvSpPr>
          <p:nvPr>
            <p:ph idx="1"/>
          </p:nvPr>
        </p:nvSpPr>
        <p:spPr>
          <a:xfrm>
            <a:off x="581192" y="2273508"/>
            <a:ext cx="11029615" cy="3678303"/>
          </a:xfrm>
        </p:spPr>
        <p:txBody>
          <a:bodyPr>
            <a:noAutofit/>
          </a:bodyPr>
          <a:lstStyle/>
          <a:p>
            <a:pPr lvl="0"/>
            <a:r>
              <a:rPr lang="en-CA" dirty="0">
                <a:solidFill>
                  <a:srgbClr val="FF0000"/>
                </a:solidFill>
                <a:latin typeface="Constantia" panose="02030602050306030303" pitchFamily="18" charset="0"/>
              </a:rPr>
              <a:t>A survey of burnout and intentions to leave the profession among Western Canadian midwives</a:t>
            </a:r>
            <a:endParaRPr lang="en-US" dirty="0">
              <a:solidFill>
                <a:srgbClr val="FF0000"/>
              </a:solidFill>
              <a:latin typeface="Constantia" panose="02030602050306030303" pitchFamily="18" charset="0"/>
            </a:endParaRPr>
          </a:p>
          <a:p>
            <a:pPr marL="342900" lvl="0" indent="-342900">
              <a:buFont typeface="Arial" panose="020B0604020202020204" pitchFamily="34" charset="0"/>
              <a:buChar char="•"/>
            </a:pPr>
            <a:r>
              <a:rPr lang="en-US" dirty="0">
                <a:solidFill>
                  <a:srgbClr val="FF0000"/>
                </a:solidFill>
                <a:latin typeface="Constantia" panose="02030602050306030303" pitchFamily="18" charset="0"/>
              </a:rPr>
              <a:t>67 % had seriously considered leaving the profession in the past year</a:t>
            </a:r>
          </a:p>
          <a:p>
            <a:pPr marL="800100" lvl="1" indent="-342900">
              <a:buFont typeface="Arial" panose="020B0604020202020204" pitchFamily="34" charset="0"/>
              <a:buChar char="•"/>
            </a:pPr>
            <a:r>
              <a:rPr lang="en-US" sz="1800" dirty="0">
                <a:solidFill>
                  <a:srgbClr val="FF0000"/>
                </a:solidFill>
                <a:latin typeface="Constantia" panose="02030602050306030303" pitchFamily="18" charset="0"/>
              </a:rPr>
              <a:t>84% citing negative impact of an on-call schedule on personal life</a:t>
            </a:r>
          </a:p>
          <a:p>
            <a:pPr marL="800100" lvl="1" indent="-342900">
              <a:buFont typeface="Arial" panose="020B0604020202020204" pitchFamily="34" charset="0"/>
              <a:buChar char="•"/>
            </a:pPr>
            <a:r>
              <a:rPr lang="en-US" sz="1800" dirty="0">
                <a:solidFill>
                  <a:srgbClr val="FF0000"/>
                </a:solidFill>
                <a:latin typeface="Constantia" panose="02030602050306030303" pitchFamily="18" charset="0"/>
              </a:rPr>
              <a:t>80% citing concerns about their own mental health</a:t>
            </a:r>
          </a:p>
          <a:p>
            <a:pPr marL="800100" lvl="1" indent="-342900">
              <a:buFont typeface="Arial" panose="020B0604020202020204" pitchFamily="34" charset="0"/>
              <a:buChar char="•"/>
            </a:pPr>
            <a:r>
              <a:rPr lang="en-US" sz="1800" dirty="0">
                <a:solidFill>
                  <a:srgbClr val="FF0000"/>
                </a:solidFill>
                <a:latin typeface="Constantia" panose="02030602050306030303" pitchFamily="18" charset="0"/>
              </a:rPr>
              <a:t>57% citing concerns about their own physical health.</a:t>
            </a:r>
          </a:p>
          <a:p>
            <a:pPr marL="342900" lvl="0" indent="-342900">
              <a:buFont typeface="Arial" panose="020B0604020202020204" pitchFamily="34" charset="0"/>
              <a:buChar char="•"/>
            </a:pPr>
            <a:r>
              <a:rPr lang="en-US" dirty="0">
                <a:solidFill>
                  <a:srgbClr val="FF0000"/>
                </a:solidFill>
                <a:latin typeface="Constantia" panose="02030602050306030303" pitchFamily="18" charset="0"/>
              </a:rPr>
              <a:t>53.2 % said unlikely to be working in the profession in five years</a:t>
            </a:r>
          </a:p>
          <a:p>
            <a:pPr lvl="0"/>
            <a:r>
              <a:rPr lang="en-US" dirty="0">
                <a:solidFill>
                  <a:srgbClr val="FF0000"/>
                </a:solidFill>
                <a:latin typeface="Constantia" panose="02030602050306030303" pitchFamily="18" charset="0"/>
              </a:rPr>
              <a:t>Burnout scores higher among:</a:t>
            </a:r>
          </a:p>
          <a:p>
            <a:pPr marL="800100" lvl="1" indent="-342900">
              <a:buFont typeface="Arial" panose="020B0604020202020204" pitchFamily="34" charset="0"/>
              <a:buChar char="•"/>
            </a:pPr>
            <a:r>
              <a:rPr lang="en-US" sz="1800" dirty="0">
                <a:solidFill>
                  <a:srgbClr val="FF0000"/>
                </a:solidFill>
                <a:latin typeface="Constantia" panose="02030602050306030303" pitchFamily="18" charset="0"/>
              </a:rPr>
              <a:t>Those you planned to leave the profession</a:t>
            </a:r>
          </a:p>
          <a:p>
            <a:pPr marL="800100" lvl="1" indent="-342900">
              <a:buFont typeface="Arial" panose="020B0604020202020204" pitchFamily="34" charset="0"/>
              <a:buChar char="•"/>
            </a:pPr>
            <a:r>
              <a:rPr lang="en-US" sz="1800" dirty="0">
                <a:solidFill>
                  <a:srgbClr val="FF0000"/>
                </a:solidFill>
                <a:latin typeface="Constantia" panose="02030602050306030303" pitchFamily="18" charset="0"/>
              </a:rPr>
              <a:t>Midwives with young children</a:t>
            </a:r>
          </a:p>
          <a:p>
            <a:pPr marL="800100" lvl="1" indent="-342900">
              <a:buFont typeface="Arial" panose="020B0604020202020204" pitchFamily="34" charset="0"/>
              <a:buChar char="•"/>
            </a:pPr>
            <a:r>
              <a:rPr lang="en-US" sz="1800" dirty="0">
                <a:solidFill>
                  <a:srgbClr val="FF0000"/>
                </a:solidFill>
                <a:latin typeface="Constantia" panose="02030602050306030303" pitchFamily="18" charset="0"/>
              </a:rPr>
              <a:t>Those with higher caseloads and fewer days off </a:t>
            </a:r>
          </a:p>
          <a:p>
            <a:pPr marL="457200" lvl="1" indent="0" algn="r">
              <a:buNone/>
            </a:pPr>
            <a:r>
              <a:rPr lang="en-CA" sz="1200" dirty="0">
                <a:solidFill>
                  <a:srgbClr val="FF0000"/>
                </a:solidFill>
                <a:latin typeface="Constantia" panose="02030602050306030303" pitchFamily="18" charset="0"/>
              </a:rPr>
              <a:t>Citation and add to reference list</a:t>
            </a:r>
            <a:endParaRPr lang="en-CA" sz="1200" dirty="0">
              <a:latin typeface="Constantia" panose="02030602050306030303" pitchFamily="18" charset="0"/>
            </a:endParaRPr>
          </a:p>
        </p:txBody>
      </p:sp>
      <p:sp>
        <p:nvSpPr>
          <p:cNvPr id="4" name="Footer Placeholder 3">
            <a:extLst>
              <a:ext uri="{FF2B5EF4-FFF2-40B4-BE49-F238E27FC236}">
                <a16:creationId xmlns:a16="http://schemas.microsoft.com/office/drawing/2014/main" id="{D87B8A99-4490-5640-9749-7B2D5B73085C}"/>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3196448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FDDB9-2F76-5741-A287-ED1384A87F9E}"/>
              </a:ext>
            </a:extLst>
          </p:cNvPr>
          <p:cNvSpPr>
            <a:spLocks noGrp="1"/>
          </p:cNvSpPr>
          <p:nvPr>
            <p:ph type="title"/>
          </p:nvPr>
        </p:nvSpPr>
        <p:spPr/>
        <p:txBody>
          <a:bodyPr/>
          <a:lstStyle/>
          <a:p>
            <a:r>
              <a:rPr lang="en-US" dirty="0"/>
              <a:t>Case study/example/personal narrative</a:t>
            </a:r>
          </a:p>
        </p:txBody>
      </p:sp>
      <p:sp>
        <p:nvSpPr>
          <p:cNvPr id="3" name="Content Placeholder 2">
            <a:extLst>
              <a:ext uri="{FF2B5EF4-FFF2-40B4-BE49-F238E27FC236}">
                <a16:creationId xmlns:a16="http://schemas.microsoft.com/office/drawing/2014/main" id="{037FFCF6-572D-6346-88EE-97C4B01E862F}"/>
              </a:ext>
            </a:extLst>
          </p:cNvPr>
          <p:cNvSpPr>
            <a:spLocks noGrp="1"/>
          </p:cNvSpPr>
          <p:nvPr>
            <p:ph idx="1"/>
          </p:nvPr>
        </p:nvSpPr>
        <p:spPr/>
        <p:txBody>
          <a:bodyPr/>
          <a:lstStyle/>
          <a:p>
            <a:r>
              <a:rPr lang="en-US" dirty="0">
                <a:latin typeface="Constantia" panose="02030602050306030303" pitchFamily="18" charset="0"/>
              </a:rPr>
              <a:t>You may introduce a case study or example of someone in their field and as you share their story you can integrate the definitions and/or stages of compassion fatigue.</a:t>
            </a:r>
          </a:p>
          <a:p>
            <a:r>
              <a:rPr lang="en-US" dirty="0">
                <a:latin typeface="Constantia" panose="02030602050306030303" pitchFamily="18" charset="0"/>
              </a:rPr>
              <a:t>You could choose to share your own story and integrate the primary concepts you want to cover in your presentation.</a:t>
            </a:r>
          </a:p>
          <a:p>
            <a:r>
              <a:rPr lang="en-US" dirty="0">
                <a:latin typeface="Constantia" panose="02030602050306030303" pitchFamily="18" charset="0"/>
              </a:rPr>
              <a:t>Highlight examples form your stories that are likely to resonate with your audience</a:t>
            </a:r>
          </a:p>
        </p:txBody>
      </p:sp>
      <p:sp>
        <p:nvSpPr>
          <p:cNvPr id="4" name="Footer Placeholder 3">
            <a:extLst>
              <a:ext uri="{FF2B5EF4-FFF2-40B4-BE49-F238E27FC236}">
                <a16:creationId xmlns:a16="http://schemas.microsoft.com/office/drawing/2014/main" id="{D0ACEC27-62BD-F448-A70A-7C1EB41000C8}"/>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3526267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EFE3E-8B98-2043-B2AE-8B531AC9F4D7}"/>
              </a:ext>
            </a:extLst>
          </p:cNvPr>
          <p:cNvSpPr>
            <a:spLocks noGrp="1"/>
          </p:cNvSpPr>
          <p:nvPr>
            <p:ph type="title"/>
          </p:nvPr>
        </p:nvSpPr>
        <p:spPr/>
        <p:txBody>
          <a:bodyPr/>
          <a:lstStyle/>
          <a:p>
            <a:r>
              <a:rPr lang="en-US" dirty="0"/>
              <a:t>Compassion Fatigue: Merriam Webster Definition</a:t>
            </a:r>
          </a:p>
        </p:txBody>
      </p:sp>
      <p:sp>
        <p:nvSpPr>
          <p:cNvPr id="3" name="Content Placeholder 2">
            <a:extLst>
              <a:ext uri="{FF2B5EF4-FFF2-40B4-BE49-F238E27FC236}">
                <a16:creationId xmlns:a16="http://schemas.microsoft.com/office/drawing/2014/main" id="{0E157497-C73A-6B4B-B877-F4721B59B93C}"/>
              </a:ext>
            </a:extLst>
          </p:cNvPr>
          <p:cNvSpPr>
            <a:spLocks noGrp="1"/>
          </p:cNvSpPr>
          <p:nvPr>
            <p:ph idx="1"/>
          </p:nvPr>
        </p:nvSpPr>
        <p:spPr/>
        <p:txBody>
          <a:bodyPr/>
          <a:lstStyle/>
          <a:p>
            <a:pPr marL="0" indent="0">
              <a:buNone/>
            </a:pPr>
            <a:r>
              <a:rPr lang="en-CA" dirty="0">
                <a:latin typeface="Constantia" panose="02030602050306030303" pitchFamily="18" charset="0"/>
              </a:rPr>
              <a:t>“medical</a:t>
            </a:r>
            <a:r>
              <a:rPr lang="en-CA" b="1" dirty="0">
                <a:latin typeface="Constantia" panose="02030602050306030303" pitchFamily="18" charset="0"/>
              </a:rPr>
              <a:t>: </a:t>
            </a:r>
            <a:r>
              <a:rPr lang="en-CA" dirty="0">
                <a:latin typeface="Constantia" panose="02030602050306030303" pitchFamily="18" charset="0"/>
              </a:rPr>
              <a:t>the physical and mental exhaustion and emotional withdrawal experienced by those who care for sick or traumatized people over an extended period of time.”</a:t>
            </a:r>
          </a:p>
          <a:p>
            <a:pPr marL="0" indent="0">
              <a:buNone/>
            </a:pPr>
            <a:endParaRPr lang="en-CA" dirty="0">
              <a:latin typeface="Constantia" panose="02030602050306030303" pitchFamily="18" charset="0"/>
            </a:endParaRPr>
          </a:p>
          <a:p>
            <a:pPr marL="0" indent="0">
              <a:buNone/>
            </a:pPr>
            <a:r>
              <a:rPr lang="en-CA" dirty="0">
                <a:latin typeface="Constantia" panose="02030602050306030303" pitchFamily="18" charset="0"/>
              </a:rPr>
              <a:t>“apathy or indifference toward the suffering of others as the result of overexposure to tragic news stories and images and the subsequent appeals for assistance.”</a:t>
            </a:r>
            <a:endParaRPr lang="en-US" dirty="0">
              <a:latin typeface="Constantia" panose="02030602050306030303" pitchFamily="18" charset="0"/>
            </a:endParaRPr>
          </a:p>
          <a:p>
            <a:pPr marL="0" indent="0">
              <a:buNone/>
            </a:pPr>
            <a:endParaRPr lang="en-US" dirty="0">
              <a:latin typeface="Constantia" charset="0"/>
            </a:endParaRPr>
          </a:p>
          <a:p>
            <a:pPr marL="0" indent="0" algn="r">
              <a:buNone/>
            </a:pPr>
            <a:r>
              <a:rPr lang="en-US" sz="1200" dirty="0">
                <a:latin typeface="Constantia" charset="0"/>
              </a:rPr>
              <a:t>(Merriam-Webster, 2020. ”Compassion Fatigue”</a:t>
            </a:r>
            <a:r>
              <a:rPr lang="en-CA" sz="1200" dirty="0"/>
              <a:t>)</a:t>
            </a:r>
            <a:endParaRPr lang="en-US" sz="1200" dirty="0">
              <a:latin typeface="Constantia" charset="0"/>
            </a:endParaRPr>
          </a:p>
        </p:txBody>
      </p:sp>
      <p:sp>
        <p:nvSpPr>
          <p:cNvPr id="4" name="Footer Placeholder 3">
            <a:extLst>
              <a:ext uri="{FF2B5EF4-FFF2-40B4-BE49-F238E27FC236}">
                <a16:creationId xmlns:a16="http://schemas.microsoft.com/office/drawing/2014/main" id="{CDEDD2D9-511E-DA4B-A0F5-16526BB77A02}"/>
              </a:ext>
            </a:extLst>
          </p:cNvPr>
          <p:cNvSpPr>
            <a:spLocks noGrp="1"/>
          </p:cNvSpPr>
          <p:nvPr>
            <p:ph type="ftr" sz="quarter" idx="11"/>
          </p:nvPr>
        </p:nvSpPr>
        <p:spPr/>
        <p:txBody>
          <a:bodyPr/>
          <a:lstStyle/>
          <a:p>
            <a:r>
              <a:rPr lang="en-US"/>
              <a:t>Your Website/Copyright/Contact Info in Footer</a:t>
            </a:r>
          </a:p>
        </p:txBody>
      </p:sp>
    </p:spTree>
    <p:extLst>
      <p:ext uri="{BB962C8B-B14F-4D97-AF65-F5344CB8AC3E}">
        <p14:creationId xmlns:p14="http://schemas.microsoft.com/office/powerpoint/2010/main" val="2794484344"/>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{BF93E6E1-8E2D-AB44-AAA2-95E782DCF8B3}tf10001119</Template>
  <TotalTime>1584</TotalTime>
  <Words>2609</Words>
  <Application>Microsoft Macintosh PowerPoint</Application>
  <PresentationFormat>Widescreen</PresentationFormat>
  <Paragraphs>249</Paragraphs>
  <Slides>29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29</vt:i4>
      </vt:variant>
    </vt:vector>
  </HeadingPairs>
  <TitlesOfParts>
    <vt:vector size="38" baseType="lpstr">
      <vt:lpstr>Arial</vt:lpstr>
      <vt:lpstr>Baskerville</vt:lpstr>
      <vt:lpstr>Calibri</vt:lpstr>
      <vt:lpstr>Constantia</vt:lpstr>
      <vt:lpstr>Gill Sans MT</vt:lpstr>
      <vt:lpstr>Times New Roman</vt:lpstr>
      <vt:lpstr>Wingdings</vt:lpstr>
      <vt:lpstr>Wingdings 2</vt:lpstr>
      <vt:lpstr>Dividend</vt:lpstr>
      <vt:lpstr>Title of Training</vt:lpstr>
      <vt:lpstr>Housekeeping</vt:lpstr>
      <vt:lpstr>Presenter/Facilitator/Trainer/Instructor</vt:lpstr>
      <vt:lpstr>Agenda</vt:lpstr>
      <vt:lpstr>Participant/audience questions</vt:lpstr>
      <vt:lpstr>Statistics on this topic and your audience</vt:lpstr>
      <vt:lpstr>EXAMPLE OF: Statistics on this topic and your audience</vt:lpstr>
      <vt:lpstr>Case study/example/personal narrative</vt:lpstr>
      <vt:lpstr>Compassion Fatigue: Merriam Webster Definition</vt:lpstr>
      <vt:lpstr>Vicarious Trauma:  American counselling association definition</vt:lpstr>
      <vt:lpstr>Burnout:  World Health organization definition</vt:lpstr>
      <vt:lpstr>Compassion Satisfaction: Professional quality of life screening inventory definition</vt:lpstr>
      <vt:lpstr>Risk Factors for compassion Fatigue</vt:lpstr>
      <vt:lpstr>Physical Signs of compassion Fatigue</vt:lpstr>
      <vt:lpstr>Behavioral Signs of compassion Fatigue</vt:lpstr>
      <vt:lpstr>Psychological Signs of Compassion Fatigue</vt:lpstr>
      <vt:lpstr>Strategy #1</vt:lpstr>
      <vt:lpstr>The Stages of Compassion Fatigue: Stage One</vt:lpstr>
      <vt:lpstr>The Stages of Compassion Fatigue: Stage two</vt:lpstr>
      <vt:lpstr>The Stages of Compassion Fatigue: Stage three</vt:lpstr>
      <vt:lpstr>The Stages of Compassion Fatigue: Stage four</vt:lpstr>
      <vt:lpstr>The Stages of Compassion Fatigue Stage five</vt:lpstr>
      <vt:lpstr>Sustainable Caring: The alternative to compassion fatigue, vicarious trauma and burnout</vt:lpstr>
      <vt:lpstr>Assessment: The professional quality of life scale</vt:lpstr>
      <vt:lpstr>Strategy #2 </vt:lpstr>
      <vt:lpstr>Strategy #3</vt:lpstr>
      <vt:lpstr>Summary</vt:lpstr>
      <vt:lpstr>Questions/Feedback form/Contact</vt:lpstr>
      <vt:lpstr>References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Training</dc:title>
  <dc:creator>Charlene Richard</dc:creator>
  <cp:lastModifiedBy>CCA0792</cp:lastModifiedBy>
  <cp:revision>33</cp:revision>
  <dcterms:created xsi:type="dcterms:W3CDTF">2020-01-06T22:02:08Z</dcterms:created>
  <dcterms:modified xsi:type="dcterms:W3CDTF">2020-01-08T00:27:50Z</dcterms:modified>
</cp:coreProperties>
</file>